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</p:sldMasterIdLst>
  <p:notesMasterIdLst>
    <p:notesMasterId r:id="rId39"/>
  </p:notesMasterIdLst>
  <p:sldIdLst>
    <p:sldId id="256" r:id="rId2"/>
    <p:sldId id="257" r:id="rId3"/>
    <p:sldId id="259" r:id="rId4"/>
    <p:sldId id="404" r:id="rId5"/>
    <p:sldId id="268" r:id="rId6"/>
    <p:sldId id="405" r:id="rId7"/>
    <p:sldId id="374" r:id="rId8"/>
    <p:sldId id="263" r:id="rId9"/>
    <p:sldId id="264" r:id="rId10"/>
    <p:sldId id="370" r:id="rId11"/>
    <p:sldId id="379" r:id="rId12"/>
    <p:sldId id="415" r:id="rId13"/>
    <p:sldId id="376" r:id="rId14"/>
    <p:sldId id="368" r:id="rId15"/>
    <p:sldId id="359" r:id="rId16"/>
    <p:sldId id="360" r:id="rId17"/>
    <p:sldId id="414" r:id="rId18"/>
    <p:sldId id="361" r:id="rId19"/>
    <p:sldId id="407" r:id="rId20"/>
    <p:sldId id="378" r:id="rId21"/>
    <p:sldId id="408" r:id="rId22"/>
    <p:sldId id="388" r:id="rId23"/>
    <p:sldId id="409" r:id="rId24"/>
    <p:sldId id="410" r:id="rId25"/>
    <p:sldId id="387" r:id="rId26"/>
    <p:sldId id="389" r:id="rId27"/>
    <p:sldId id="411" r:id="rId28"/>
    <p:sldId id="413" r:id="rId29"/>
    <p:sldId id="412" r:id="rId30"/>
    <p:sldId id="278" r:id="rId31"/>
    <p:sldId id="279" r:id="rId32"/>
    <p:sldId id="281" r:id="rId33"/>
    <p:sldId id="282" r:id="rId34"/>
    <p:sldId id="283" r:id="rId35"/>
    <p:sldId id="406" r:id="rId36"/>
    <p:sldId id="289" r:id="rId37"/>
    <p:sldId id="337" r:id="rId38"/>
  </p:sldIdLst>
  <p:sldSz cx="9144000" cy="5143500" type="screen16x9"/>
  <p:notesSz cx="6858000" cy="9144000"/>
  <p:embeddedFontLst>
    <p:embeddedFont>
      <p:font typeface="AkayaTelivigala" panose="020F0502020204030204" pitchFamily="34" charset="0"/>
      <p:regular r:id="rId40"/>
      <p:bold r:id="rId41"/>
      <p:italic r:id="rId42"/>
      <p:boldItalic r:id="rId43"/>
    </p:embeddedFont>
    <p:embeddedFont>
      <p:font typeface="Cambria Math" panose="02040503050406030204" pitchFamily="18" charset="0"/>
      <p:regular r:id="rId44"/>
    </p:embeddedFont>
    <p:embeddedFont>
      <p:font typeface="Helvetica Neue" panose="02000503000000020004" pitchFamily="2" charset="0"/>
      <p:regular r:id="rId45"/>
      <p:bold r:id="rId46"/>
      <p:italic r:id="rId47"/>
      <p:boldItalic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1002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D9E7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23574C-9AE7-4070-A081-93A97D88BCA6}">
  <a:tblStyle styleId="{B623574C-9AE7-4070-A081-93A97D88BC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58"/>
    <p:restoredTop sz="97146"/>
  </p:normalViewPr>
  <p:slideViewPr>
    <p:cSldViewPr snapToGrid="0">
      <p:cViewPr varScale="1">
        <p:scale>
          <a:sx n="208" d="100"/>
          <a:sy n="208" d="100"/>
        </p:scale>
        <p:origin x="384" y="184"/>
      </p:cViewPr>
      <p:guideLst>
        <p:guide pos="5533"/>
        <p:guide pos="1002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3548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156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5919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3320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9733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98412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8873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69158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4277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e823bec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e823bec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12259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23642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97748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1060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65199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21385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2465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16426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91252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df29b9fb2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df29b9fb2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f29b9fb24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f29b9fb24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8a1909ca3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8a1909ca3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df6222e6a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df6222e6a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9713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e04b8b67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e04b8b67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04b8b675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04b8b675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5129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ТИТУЛЬНЫЙ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4465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Белый слайд + заголовок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2481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5011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Тема вебинара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866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  <p:sldLayoutId id="2147483654" r:id="rId4"/>
    <p:sldLayoutId id="2147483655" r:id="rId5"/>
    <p:sldLayoutId id="2147483691" r:id="rId6"/>
    <p:sldLayoutId id="2147483692" r:id="rId7"/>
    <p:sldLayoutId id="2147483693" r:id="rId8"/>
    <p:sldLayoutId id="214748369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9.02971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7.jp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Relationship Id="rId9" Type="http://schemas.openxmlformats.org/officeDocument/2006/relationships/image" Target="../media/image30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1.png"/><Relationship Id="rId4" Type="http://schemas.openxmlformats.org/officeDocument/2006/relationships/image" Target="../media/image35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ub.towardsai.net/taking-a-walk-in-the-openai-gym-using-decision-transformer-to-power-reinforcement-learning-52be4951912e" TargetMode="External"/><Relationship Id="rId4" Type="http://schemas.openxmlformats.org/officeDocument/2006/relationships/hyperlink" Target="https://dongreanay.medium.com/the-power-of-transformer-reinforcement-learning-5283ab1879c0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habr.com/ru/companies/skillfactory/articles/717360/" TargetMode="External"/><Relationship Id="rId3" Type="http://schemas.openxmlformats.org/officeDocument/2006/relationships/hyperlink" Target="https://towardsdatascience.com/reinforcement-learning-frameworks-e349de4f645a" TargetMode="External"/><Relationship Id="rId7" Type="http://schemas.openxmlformats.org/officeDocument/2006/relationships/hyperlink" Target="https://habr.com/ru/articles/437020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habr.com/ru/articles/349800/" TargetMode="External"/><Relationship Id="rId5" Type="http://schemas.openxmlformats.org/officeDocument/2006/relationships/hyperlink" Target="https://t.me/c/1530284868/2747" TargetMode="External"/><Relationship Id="rId4" Type="http://schemas.openxmlformats.org/officeDocument/2006/relationships/hyperlink" Target="https://github.com/aikorea/awesome-rl" TargetMode="External"/><Relationship Id="rId9" Type="http://schemas.openxmlformats.org/officeDocument/2006/relationships/hyperlink" Target="https://habr.com/ru/companies/vk/articles/343008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www.linkedin.com/in/igor-stureiko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www.linkedin.com/in/igor-stureiko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6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90" name="Google Shape;190;p46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Reinforcement learning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dirty="0"/>
              <a:t>DDPG -&gt; TD3</a:t>
            </a: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Алгоритм </a:t>
            </a:r>
            <a:r>
              <a:rPr lang="en-GB" sz="4900" dirty="0"/>
              <a:t>LSTM-TD3</a:t>
            </a:r>
            <a:br>
              <a:rPr lang="en-GB" sz="4900" dirty="0"/>
            </a:br>
            <a:br>
              <a:rPr lang="en-GB" sz="2000" dirty="0"/>
            </a:br>
            <a:r>
              <a:rPr lang="en-GB" sz="2800" dirty="0"/>
              <a:t>DDPG -&gt; TD3 -&gt; LSTM-DDPF -&gt; LSTM-TD3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5650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Модели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26322"/>
                <a:ext cx="8801144" cy="396542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33350" indent="0">
                  <a:buNone/>
                </a:pPr>
                <a:r>
                  <a:rPr lang="ru-RU" sz="1400" dirty="0"/>
                  <a:t>Обновление весов модели:</a:t>
                </a:r>
              </a:p>
              <a:p>
                <a:pPr marL="133350" indent="0">
                  <a:buNone/>
                </a:pPr>
                <a:endParaRPr lang="en-US" sz="10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func>
                      <m:func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sup>
                        </m:sSup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ru-RU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:r>
                  <a:rPr lang="en-US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			</a:t>
                </a:r>
                <a:r>
                  <a:rPr lang="ru-RU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- </a:t>
                </a:r>
                <a:r>
                  <a:rPr lang="en-US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Actor-Critic</a:t>
                </a:r>
              </a:p>
              <a:p>
                <a:pPr marL="133350" indent="0">
                  <a:buNone/>
                </a:pPr>
                <a:endParaRPr lang="en-US" sz="10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func>
                      <m:func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sup>
                        </m:sSup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r>
                  <a:rPr lang="ru-RU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:r>
                  <a:rPr lang="en-US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	</a:t>
                </a:r>
                <a:r>
                  <a:rPr lang="ru-RU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- </a:t>
                </a:r>
                <a:r>
                  <a:rPr lang="en-US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Advantage Actor-Critic</a:t>
                </a:r>
              </a:p>
              <a:p>
                <a:pPr marL="133350" indent="0">
                  <a:buNone/>
                </a:pPr>
                <a:endParaRPr lang="en-US" sz="10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endParaRPr lang="en-US" sz="18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</p:txBody>
          </p:sp>
        </mc:Choice>
        <mc:Fallback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26322"/>
                <a:ext cx="8801144" cy="39654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A42C789F-FD5A-644A-9CAE-3B5CCB5DEA1F}"/>
              </a:ext>
            </a:extLst>
          </p:cNvPr>
          <p:cNvSpPr/>
          <p:nvPr/>
        </p:nvSpPr>
        <p:spPr>
          <a:xfrm>
            <a:off x="2827978" y="1697691"/>
            <a:ext cx="926511" cy="3572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4855B3-C7C7-DF4D-8301-473543C4AD65}"/>
              </a:ext>
            </a:extLst>
          </p:cNvPr>
          <p:cNvSpPr/>
          <p:nvPr/>
        </p:nvSpPr>
        <p:spPr>
          <a:xfrm>
            <a:off x="2846389" y="2293155"/>
            <a:ext cx="2706866" cy="3572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10076F-3D95-EF49-B27F-84F16A6E3F79}"/>
              </a:ext>
            </a:extLst>
          </p:cNvPr>
          <p:cNvSpPr/>
          <p:nvPr/>
        </p:nvSpPr>
        <p:spPr>
          <a:xfrm>
            <a:off x="1883299" y="1697691"/>
            <a:ext cx="926511" cy="35728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92B092-6846-EE47-ABDC-A433F497F24E}"/>
              </a:ext>
            </a:extLst>
          </p:cNvPr>
          <p:cNvSpPr/>
          <p:nvPr/>
        </p:nvSpPr>
        <p:spPr>
          <a:xfrm>
            <a:off x="1901710" y="2293155"/>
            <a:ext cx="926511" cy="35728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911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Actor-Critic – </a:t>
            </a:r>
            <a:r>
              <a:rPr lang="ru-RU" dirty="0">
                <a:solidFill>
                  <a:srgbClr val="058D40"/>
                </a:solidFill>
                <a:latin typeface="Helvetica Neue" panose="02000503000000020004" pitchFamily="2" charset="0"/>
              </a:rPr>
              <a:t>достоинства</a:t>
            </a:r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 и </a:t>
            </a:r>
            <a:r>
              <a:rPr lang="ru-RU" dirty="0">
                <a:solidFill>
                  <a:srgbClr val="C00000"/>
                </a:solidFill>
                <a:latin typeface="Helvetica Neue" panose="02000503000000020004" pitchFamily="2" charset="0"/>
              </a:rPr>
              <a:t>недостатки</a:t>
            </a:r>
            <a:endParaRPr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7F2FE1-3E2C-5C4B-AF56-86F7BE664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193" y="1259260"/>
            <a:ext cx="3496698" cy="311022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0CC0C1-A9FE-EB41-A092-234D3AB7B14E}"/>
              </a:ext>
            </a:extLst>
          </p:cNvPr>
          <p:cNvSpPr/>
          <p:nvPr/>
        </p:nvSpPr>
        <p:spPr>
          <a:xfrm>
            <a:off x="2843193" y="3540999"/>
            <a:ext cx="1188759" cy="331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58D40"/>
                </a:solidFill>
              </a:rPr>
              <a:t>Advantages</a:t>
            </a:r>
            <a:endParaRPr lang="en-RU" dirty="0">
              <a:solidFill>
                <a:srgbClr val="058D4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A7CD40-723E-444D-BE52-EB87F5B42DE8}"/>
              </a:ext>
            </a:extLst>
          </p:cNvPr>
          <p:cNvSpPr/>
          <p:nvPr/>
        </p:nvSpPr>
        <p:spPr>
          <a:xfrm>
            <a:off x="4928721" y="3010905"/>
            <a:ext cx="1411170" cy="331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Disadvantages</a:t>
            </a:r>
            <a:endParaRPr lang="en-RU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713310-70E5-8E4C-856E-67239DC65324}"/>
                  </a:ext>
                </a:extLst>
              </p:cNvPr>
              <p:cNvSpPr txBox="1"/>
              <p:nvPr/>
            </p:nvSpPr>
            <p:spPr>
              <a:xfrm>
                <a:off x="278792" y="2118066"/>
                <a:ext cx="2786159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800" dirty="0">
                    <a:solidFill>
                      <a:srgbClr val="058D40"/>
                    </a:solidFill>
                  </a:rPr>
                  <a:t>Непрерывное пространство действий</a:t>
                </a:r>
              </a:p>
              <a:p>
                <a:endParaRPr lang="ru-RU" sz="1800" dirty="0">
                  <a:solidFill>
                    <a:srgbClr val="058D40"/>
                  </a:solidFill>
                </a:endParaRPr>
              </a:p>
              <a:p>
                <a:r>
                  <a:rPr lang="ru-RU" sz="1800" dirty="0">
                    <a:solidFill>
                      <a:srgbClr val="058D40"/>
                    </a:solidFill>
                  </a:rPr>
                  <a:t>Стабильнее обучение за счет использования двух ветвей</a:t>
                </a:r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58D4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800" b="0" i="1" smtClean="0">
                        <a:solidFill>
                          <a:srgbClr val="058D4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058D4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smtClean="0">
                        <a:solidFill>
                          <a:srgbClr val="058D4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smtClean="0">
                        <a:solidFill>
                          <a:srgbClr val="058D4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solidFill>
                          <a:srgbClr val="058D4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RU" sz="1800" dirty="0">
                    <a:solidFill>
                      <a:srgbClr val="058D40"/>
                    </a:solidFill>
                  </a:rPr>
                  <a:t> </a:t>
                </a:r>
                <a:r>
                  <a:rPr lang="ru-RU" sz="1800" dirty="0">
                    <a:solidFill>
                      <a:srgbClr val="058D40"/>
                    </a:solidFill>
                  </a:rPr>
                  <a:t>и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58D4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solidFill>
                          <a:srgbClr val="058D4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058D4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solidFill>
                          <a:srgbClr val="058D4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058D4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smtClean="0">
                        <a:solidFill>
                          <a:srgbClr val="058D4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RU" sz="1800" dirty="0">
                  <a:solidFill>
                    <a:srgbClr val="058D4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713310-70E5-8E4C-856E-67239DC65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92" y="2118066"/>
                <a:ext cx="2786159" cy="2031325"/>
              </a:xfrm>
              <a:prstGeom prst="rect">
                <a:avLst/>
              </a:prstGeom>
              <a:blipFill>
                <a:blip r:embed="rId4"/>
                <a:stretch>
                  <a:fillRect l="-2273" t="-1242" b="-372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5AFAB04-6711-1D4A-8216-7D228241E22C}"/>
              </a:ext>
            </a:extLst>
          </p:cNvPr>
          <p:cNvSpPr txBox="1"/>
          <p:nvPr/>
        </p:nvSpPr>
        <p:spPr>
          <a:xfrm>
            <a:off x="6585466" y="1676348"/>
            <a:ext cx="18914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On-policy</a:t>
            </a:r>
          </a:p>
          <a:p>
            <a:endParaRPr lang="en-US" sz="1800" dirty="0">
              <a:solidFill>
                <a:srgbClr val="C00000"/>
              </a:solidFill>
            </a:endParaRPr>
          </a:p>
          <a:p>
            <a:r>
              <a:rPr lang="ru-RU" dirty="0">
                <a:solidFill>
                  <a:srgbClr val="C00000"/>
                </a:solidFill>
              </a:rPr>
              <a:t>Не можем использовать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Experience replay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ru-RU" dirty="0">
                <a:solidFill>
                  <a:srgbClr val="C00000"/>
                </a:solidFill>
              </a:rPr>
              <a:t>Сложно обучать </a:t>
            </a:r>
            <a:br>
              <a:rPr lang="ru-RU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Q-</a:t>
            </a:r>
            <a:r>
              <a:rPr lang="ru-RU" dirty="0">
                <a:solidFill>
                  <a:srgbClr val="C00000"/>
                </a:solidFill>
              </a:rPr>
              <a:t>функцию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652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A2C – </a:t>
            </a:r>
            <a:r>
              <a:rPr lang="ru-RU" dirty="0">
                <a:solidFill>
                  <a:srgbClr val="058D40"/>
                </a:solidFill>
                <a:latin typeface="Helvetica Neue" panose="02000503000000020004" pitchFamily="2" charset="0"/>
              </a:rPr>
              <a:t>достоинства</a:t>
            </a:r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 и </a:t>
            </a:r>
            <a:r>
              <a:rPr lang="ru-RU" dirty="0">
                <a:solidFill>
                  <a:srgbClr val="C00000"/>
                </a:solidFill>
                <a:latin typeface="Helvetica Neue" panose="02000503000000020004" pitchFamily="2" charset="0"/>
              </a:rPr>
              <a:t>недостатки</a:t>
            </a:r>
            <a:endParaRPr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7F2FE1-3E2C-5C4B-AF56-86F7BE664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193" y="1259260"/>
            <a:ext cx="3496698" cy="311022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0CC0C1-A9FE-EB41-A092-234D3AB7B14E}"/>
              </a:ext>
            </a:extLst>
          </p:cNvPr>
          <p:cNvSpPr/>
          <p:nvPr/>
        </p:nvSpPr>
        <p:spPr>
          <a:xfrm>
            <a:off x="2843193" y="3540999"/>
            <a:ext cx="1188759" cy="331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58D40"/>
                </a:solidFill>
              </a:rPr>
              <a:t>Advantages</a:t>
            </a:r>
            <a:endParaRPr lang="en-RU" dirty="0">
              <a:solidFill>
                <a:srgbClr val="058D4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A7CD40-723E-444D-BE52-EB87F5B42DE8}"/>
              </a:ext>
            </a:extLst>
          </p:cNvPr>
          <p:cNvSpPr/>
          <p:nvPr/>
        </p:nvSpPr>
        <p:spPr>
          <a:xfrm>
            <a:off x="4928721" y="3010905"/>
            <a:ext cx="1411170" cy="331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Disadvantages</a:t>
            </a:r>
            <a:endParaRPr lang="en-RU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713310-70E5-8E4C-856E-67239DC65324}"/>
                  </a:ext>
                </a:extLst>
              </p:cNvPr>
              <p:cNvSpPr txBox="1"/>
              <p:nvPr/>
            </p:nvSpPr>
            <p:spPr>
              <a:xfrm>
                <a:off x="278792" y="2118066"/>
                <a:ext cx="2786159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800" dirty="0">
                    <a:solidFill>
                      <a:srgbClr val="058D40"/>
                    </a:solidFill>
                  </a:rPr>
                  <a:t>Непрерывное пространство действий</a:t>
                </a:r>
              </a:p>
              <a:p>
                <a:endParaRPr lang="ru-RU" sz="1800" dirty="0">
                  <a:solidFill>
                    <a:srgbClr val="058D40"/>
                  </a:solidFill>
                </a:endParaRPr>
              </a:p>
              <a:p>
                <a:r>
                  <a:rPr lang="ru-RU" sz="1800" dirty="0">
                    <a:solidFill>
                      <a:srgbClr val="058D40"/>
                    </a:solidFill>
                  </a:rPr>
                  <a:t>Стабильнее обучение за счет использования двух ветвей</a:t>
                </a:r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58D4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800" b="0" i="1" smtClean="0">
                        <a:solidFill>
                          <a:srgbClr val="058D4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058D4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smtClean="0">
                        <a:solidFill>
                          <a:srgbClr val="058D4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smtClean="0">
                        <a:solidFill>
                          <a:srgbClr val="058D4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solidFill>
                          <a:srgbClr val="058D4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RU" sz="1800" dirty="0">
                    <a:solidFill>
                      <a:srgbClr val="058D40"/>
                    </a:solidFill>
                  </a:rPr>
                  <a:t> </a:t>
                </a:r>
                <a:r>
                  <a:rPr lang="ru-RU" sz="1800" dirty="0">
                    <a:solidFill>
                      <a:srgbClr val="058D40"/>
                    </a:solidFill>
                  </a:rPr>
                  <a:t>и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58D4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800" b="0" i="1" smtClean="0">
                        <a:solidFill>
                          <a:srgbClr val="058D4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058D4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solidFill>
                          <a:srgbClr val="058D4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RU" sz="1800" dirty="0">
                  <a:solidFill>
                    <a:srgbClr val="058D4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713310-70E5-8E4C-856E-67239DC65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92" y="2118066"/>
                <a:ext cx="2786159" cy="2031325"/>
              </a:xfrm>
              <a:prstGeom prst="rect">
                <a:avLst/>
              </a:prstGeom>
              <a:blipFill>
                <a:blip r:embed="rId4"/>
                <a:stretch>
                  <a:fillRect l="-2273" t="-1242" b="-372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5AFAB04-6711-1D4A-8216-7D228241E22C}"/>
              </a:ext>
            </a:extLst>
          </p:cNvPr>
          <p:cNvSpPr txBox="1"/>
          <p:nvPr/>
        </p:nvSpPr>
        <p:spPr>
          <a:xfrm>
            <a:off x="6585466" y="1676348"/>
            <a:ext cx="189141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On-policy</a:t>
            </a:r>
          </a:p>
          <a:p>
            <a:endParaRPr lang="en-US" sz="1800" dirty="0">
              <a:solidFill>
                <a:srgbClr val="C00000"/>
              </a:solidFill>
            </a:endParaRPr>
          </a:p>
          <a:p>
            <a:r>
              <a:rPr lang="ru-RU" dirty="0">
                <a:solidFill>
                  <a:srgbClr val="C00000"/>
                </a:solidFill>
              </a:rPr>
              <a:t>Не можем использовать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Experience replay</a:t>
            </a:r>
          </a:p>
        </p:txBody>
      </p:sp>
    </p:spTree>
    <p:extLst>
      <p:ext uri="{BB962C8B-B14F-4D97-AF65-F5344CB8AC3E}">
        <p14:creationId xmlns:p14="http://schemas.microsoft.com/office/powerpoint/2010/main" val="3251586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Алгоритм </a:t>
            </a:r>
            <a:r>
              <a:rPr lang="en-US" sz="4900" dirty="0"/>
              <a:t>DDPG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5386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DDPG – Deep Deterministic Policy Gradient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0935DC-781F-DD4F-A5AE-222C8D4A6119}"/>
              </a:ext>
            </a:extLst>
          </p:cNvPr>
          <p:cNvSpPr txBox="1"/>
          <p:nvPr/>
        </p:nvSpPr>
        <p:spPr>
          <a:xfrm>
            <a:off x="115057" y="1232922"/>
            <a:ext cx="890609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Deep Deterministic Policy Gradient (DDPG) - </a:t>
            </a:r>
            <a:r>
              <a:rPr lang="ru-RU" dirty="0"/>
              <a:t>это алгоритм, который одновременно обучает </a:t>
            </a:r>
            <a:r>
              <a:rPr lang="en-GB" dirty="0"/>
              <a:t>Q-</a:t>
            </a:r>
            <a:r>
              <a:rPr lang="ru-RU" dirty="0"/>
              <a:t>функцию и политику. Он использует данные вне политики и уравнение Беллмана для изучения </a:t>
            </a:r>
            <a:r>
              <a:rPr lang="en-GB" dirty="0"/>
              <a:t>Q-</a:t>
            </a:r>
            <a:r>
              <a:rPr lang="ru-RU" dirty="0"/>
              <a:t>функции и использует </a:t>
            </a:r>
            <a:r>
              <a:rPr lang="en-GB" dirty="0"/>
              <a:t>Q-</a:t>
            </a:r>
            <a:r>
              <a:rPr lang="ru-RU" dirty="0"/>
              <a:t>функцию для изучения политики.</a:t>
            </a:r>
            <a:endParaRPr lang="en-US" dirty="0"/>
          </a:p>
          <a:p>
            <a:r>
              <a:rPr lang="en-GB" b="0" i="1" u="none" strike="noStrike" dirty="0">
                <a:solidFill>
                  <a:srgbClr val="242424"/>
                </a:solidFill>
                <a:effectLst/>
                <a:latin typeface="source-serif-pro"/>
                <a:hlinkClick r:id="rId3"/>
              </a:rPr>
              <a:t>“Continuous Control With Deep Reinforcement Learning”</a:t>
            </a:r>
            <a:r>
              <a:rPr lang="en-GB" b="0" i="0" u="none" strike="noStrike" dirty="0">
                <a:solidFill>
                  <a:srgbClr val="242424"/>
                </a:solidFill>
                <a:effectLst/>
                <a:latin typeface="source-serif-pro"/>
                <a:hlinkClick r:id="rId3"/>
              </a:rPr>
              <a:t> (Lillicrap et al, 2015)</a:t>
            </a:r>
            <a:endParaRPr lang="en-GB" b="0" i="0" u="none" strike="noStrike" dirty="0">
              <a:solidFill>
                <a:srgbClr val="242424"/>
              </a:solidFill>
              <a:effectLst/>
              <a:latin typeface="source-serif-pro"/>
            </a:endParaRPr>
          </a:p>
          <a:p>
            <a:endParaRPr lang="en-GB" dirty="0">
              <a:solidFill>
                <a:srgbClr val="242424"/>
              </a:solidFill>
              <a:latin typeface="source-serif-pro"/>
            </a:endParaRPr>
          </a:p>
          <a:p>
            <a:r>
              <a:rPr lang="en-GB" dirty="0"/>
              <a:t>Q-</a:t>
            </a:r>
            <a:r>
              <a:rPr lang="ru-RU" dirty="0"/>
              <a:t>функция оценивает ожидаемое суммарное вознаграждение за выполнение определенного действия в данном состоянии, а сеть политики производит действия, максимизирующие </a:t>
            </a:r>
            <a:r>
              <a:rPr lang="en-GB" dirty="0"/>
              <a:t>Q-</a:t>
            </a:r>
            <a:r>
              <a:rPr lang="ru-RU" dirty="0"/>
              <a:t>значение.</a:t>
            </a:r>
            <a:endParaRPr lang="en-GB" dirty="0"/>
          </a:p>
          <a:p>
            <a:endParaRPr lang="en-GB" dirty="0">
              <a:solidFill>
                <a:srgbClr val="242424"/>
              </a:solidFill>
              <a:latin typeface="source-serif-pro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 Experience replay buffer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 Actor &amp; Critic network updates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 Target network updates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 Exploration</a:t>
            </a:r>
          </a:p>
          <a:p>
            <a:endParaRPr lang="en-GB" b="0" i="0" u="none" strike="noStrike" dirty="0">
              <a:solidFill>
                <a:srgbClr val="242424"/>
              </a:solidFill>
              <a:effectLst/>
              <a:latin typeface="source-serif-p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Deterministic Policy Gradient</a:t>
            </a:r>
            <a:r>
              <a:rPr lang="ru-RU" dirty="0"/>
              <a:t> </a:t>
            </a:r>
            <a:r>
              <a:rPr lang="en-US" dirty="0"/>
              <a:t>Theorem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Google Shape;311;p57">
                <a:extLst>
                  <a:ext uri="{FF2B5EF4-FFF2-40B4-BE49-F238E27FC236}">
                    <a16:creationId xmlns:a16="http://schemas.microsoft.com/office/drawing/2014/main" id="{4F390D4B-928B-6548-A1C5-268947086F8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47817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33350" indent="0">
                  <a:buNone/>
                </a:pP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Будем искать</a:t>
                </a:r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оптимальную детерминированную политику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p>
                    </m:sSup>
                    <m:d>
                      <m:d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1600" dirty="0"/>
                  <a:t>, которая будет определять наилучшее действие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sz="1600" dirty="0"/>
                  <a:t> для каждого состояния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ru-RU" sz="1600" dirty="0"/>
                  <a:t>.</a:t>
                </a:r>
              </a:p>
              <a:p>
                <a:pPr marL="133350" indent="0">
                  <a:buNone/>
                </a:pPr>
                <a:endParaRPr lang="ru-RU" sz="1600" dirty="0"/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sup>
                              </m:sSup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sup>
                              </m:sSup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endParaRPr lang="ru-RU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Будем искать приближенное значение по </a:t>
                </a:r>
                <a:r>
                  <a:rPr lang="ru-RU" sz="1600" dirty="0" err="1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батчу</a:t>
                </a: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:</a:t>
                </a:r>
                <a:endParaRPr lang="en-US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sup>
                              </m:sSup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p>
                          </m:sSup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d>
                        <m:dPr>
                          <m:ctrlPr>
                            <a:rPr lang="en-US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sup>
                                  </m:sSup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ru-RU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где </a:t>
                </a:r>
                <a:r>
                  <a:rPr lang="en-US" sz="16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– размер </a:t>
                </a:r>
                <a:r>
                  <a:rPr lang="ru-RU" sz="1600" dirty="0" err="1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батча</a:t>
                </a: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. </a:t>
                </a:r>
              </a:p>
              <a:p>
                <a:pPr marL="133350" indent="0">
                  <a:buNone/>
                </a:pP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Для аппроксимации функции </a:t>
                </a:r>
                <a:r>
                  <a:rPr lang="en-US" sz="16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используем уравнение Беллмана.</a:t>
                </a:r>
                <a:endParaRPr lang="en-US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</p:txBody>
          </p:sp>
        </mc:Choice>
        <mc:Fallback>
          <p:sp>
            <p:nvSpPr>
              <p:cNvPr id="4" name="Google Shape;311;p57">
                <a:extLst>
                  <a:ext uri="{FF2B5EF4-FFF2-40B4-BE49-F238E27FC236}">
                    <a16:creationId xmlns:a16="http://schemas.microsoft.com/office/drawing/2014/main" id="{4F390D4B-928B-6548-A1C5-268947086F8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478172"/>
              </a:xfrm>
              <a:prstGeom prst="rect">
                <a:avLst/>
              </a:prstGeom>
              <a:blipFill>
                <a:blip r:embed="rId3"/>
                <a:stretch>
                  <a:fillRect b="-19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3674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Модели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26322"/>
                <a:ext cx="8801144" cy="2796975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33350" indent="0">
                  <a:buNone/>
                </a:pPr>
                <a:r>
                  <a:rPr lang="ru-RU" sz="1400" dirty="0"/>
                  <a:t>Обновление весов модели:</a:t>
                </a:r>
              </a:p>
              <a:p>
                <a:pPr marL="133350" indent="0">
                  <a:buNone/>
                </a:pPr>
                <a:endParaRPr lang="en-US" sz="10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func>
                      <m:func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sup>
                        </m:sSup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ru-RU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:r>
                  <a:rPr lang="en-US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			</a:t>
                </a:r>
                <a:r>
                  <a:rPr lang="ru-RU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- </a:t>
                </a:r>
                <a:r>
                  <a:rPr lang="en-US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Actor-Critic</a:t>
                </a:r>
              </a:p>
              <a:p>
                <a:pPr marL="133350" indent="0">
                  <a:buNone/>
                </a:pPr>
                <a:endParaRPr lang="en-US" sz="10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func>
                      <m:func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sup>
                        </m:sSup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r>
                  <a:rPr lang="ru-RU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:r>
                  <a:rPr lang="en-US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	</a:t>
                </a:r>
                <a:r>
                  <a:rPr lang="ru-RU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- </a:t>
                </a:r>
                <a:r>
                  <a:rPr lang="en-US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Advantage Actor-Critic</a:t>
                </a:r>
              </a:p>
              <a:p>
                <a:pPr marL="133350" indent="0">
                  <a:buNone/>
                </a:pPr>
                <a:endParaRPr lang="en-US" sz="10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d>
                      <m:dPr>
                        <m:ctrlPr>
                          <a:rPr lang="en-US" sz="1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p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sup>
                                </m:sSup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nary>
                      </m:e>
                    </m:d>
                  </m:oMath>
                </a14:m>
                <a:r>
                  <a:rPr lang="en-US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- DDPG (Deep deterministic Policy Gradient)</a:t>
                </a:r>
              </a:p>
            </p:txBody>
          </p:sp>
        </mc:Choice>
        <mc:Fallback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26322"/>
                <a:ext cx="8801144" cy="2796975"/>
              </a:xfrm>
              <a:prstGeom prst="rect">
                <a:avLst/>
              </a:prstGeom>
              <a:blipFill>
                <a:blip r:embed="rId3"/>
                <a:stretch>
                  <a:fillRect b="-7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A42C789F-FD5A-644A-9CAE-3B5CCB5DEA1F}"/>
              </a:ext>
            </a:extLst>
          </p:cNvPr>
          <p:cNvSpPr/>
          <p:nvPr/>
        </p:nvSpPr>
        <p:spPr>
          <a:xfrm>
            <a:off x="2827978" y="1697691"/>
            <a:ext cx="926511" cy="3572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4855B3-C7C7-DF4D-8301-473543C4AD65}"/>
              </a:ext>
            </a:extLst>
          </p:cNvPr>
          <p:cNvSpPr/>
          <p:nvPr/>
        </p:nvSpPr>
        <p:spPr>
          <a:xfrm>
            <a:off x="2846389" y="2293155"/>
            <a:ext cx="2706866" cy="3572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DC245B-823D-AB40-976B-2B6BCD082B7F}"/>
              </a:ext>
            </a:extLst>
          </p:cNvPr>
          <p:cNvSpPr/>
          <p:nvPr/>
        </p:nvSpPr>
        <p:spPr>
          <a:xfrm>
            <a:off x="1654275" y="2955351"/>
            <a:ext cx="2300131" cy="49237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10076F-3D95-EF49-B27F-84F16A6E3F79}"/>
              </a:ext>
            </a:extLst>
          </p:cNvPr>
          <p:cNvSpPr/>
          <p:nvPr/>
        </p:nvSpPr>
        <p:spPr>
          <a:xfrm>
            <a:off x="1883299" y="1697691"/>
            <a:ext cx="926511" cy="35728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92B092-6846-EE47-ABDC-A433F497F24E}"/>
              </a:ext>
            </a:extLst>
          </p:cNvPr>
          <p:cNvSpPr/>
          <p:nvPr/>
        </p:nvSpPr>
        <p:spPr>
          <a:xfrm>
            <a:off x="1901710" y="2293155"/>
            <a:ext cx="926511" cy="35728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C7D73D-F582-314E-9C10-F4C90A2E5012}"/>
              </a:ext>
            </a:extLst>
          </p:cNvPr>
          <p:cNvSpPr/>
          <p:nvPr/>
        </p:nvSpPr>
        <p:spPr>
          <a:xfrm>
            <a:off x="3070854" y="3034897"/>
            <a:ext cx="732731" cy="35728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284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DDPD – Deep Deterministic Policy Gradient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F0935DC-781F-DD4F-A5AE-222C8D4A6119}"/>
                  </a:ext>
                </a:extLst>
              </p:cNvPr>
              <p:cNvSpPr txBox="1"/>
              <p:nvPr/>
            </p:nvSpPr>
            <p:spPr>
              <a:xfrm>
                <a:off x="115057" y="878674"/>
                <a:ext cx="8906093" cy="4023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ru-RU" sz="1200" dirty="0"/>
                  <a:t>Инициализируем случайным образом сети </a:t>
                </a:r>
                <a:r>
                  <a:rPr lang="en-US" sz="1200" dirty="0"/>
                  <a:t>actor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 </a:t>
                </a:r>
                <a:r>
                  <a:rPr lang="ru-RU" sz="1200" dirty="0"/>
                  <a:t>и </a:t>
                </a:r>
                <a:r>
                  <a:rPr lang="en-US" sz="1200" dirty="0"/>
                  <a:t>critic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p>
                        </m:sSup>
                      </m:e>
                    </m:d>
                  </m:oMath>
                </a14:m>
                <a:r>
                  <a:rPr lang="en-RU" sz="1200" dirty="0"/>
                  <a:t> </a:t>
                </a:r>
                <a:r>
                  <a:rPr lang="ru-RU" sz="1200" dirty="0"/>
                  <a:t>весами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RU" sz="1200" dirty="0"/>
                  <a:t> </a:t>
                </a:r>
                <a:r>
                  <a:rPr lang="ru-RU" sz="1200" dirty="0"/>
                  <a:t>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</m:oMath>
                </a14:m>
                <a:r>
                  <a:rPr lang="ru-RU" sz="1200" dirty="0"/>
                  <a:t> и целевые сети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RU" sz="1200" dirty="0"/>
                  <a:t> </a:t>
                </a:r>
                <a:r>
                  <a:rPr lang="ru-RU" sz="1200" dirty="0"/>
                  <a:t>и</a:t>
                </a:r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RU" sz="12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en-RU" sz="12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</m:oMath>
                </a14:m>
                <a:endParaRPr lang="en-RU" sz="1200" dirty="0"/>
              </a:p>
              <a:p>
                <a:pPr marL="342900" indent="-342900">
                  <a:buAutoNum type="arabicPeriod"/>
                </a:pPr>
                <a:r>
                  <a:rPr lang="ru-RU" sz="1200" dirty="0"/>
                  <a:t>Инициализируем </a:t>
                </a:r>
                <a:r>
                  <a:rPr lang="en-RU" sz="1200" i="1" dirty="0"/>
                  <a:t>Replay Buffer</a:t>
                </a:r>
                <a:r>
                  <a:rPr lang="en-US" sz="1200" i="1" dirty="0"/>
                  <a:t> - R</a:t>
                </a:r>
                <a:endParaRPr lang="en-RU" sz="1200" i="1" dirty="0"/>
              </a:p>
              <a:p>
                <a:pPr marL="342900" indent="-342900">
                  <a:buAutoNum type="arabicPeriod"/>
                </a:pPr>
                <a:r>
                  <a:rPr lang="en-RU" sz="1200" dirty="0"/>
                  <a:t> </a:t>
                </a:r>
                <a:r>
                  <a:rPr lang="ru-RU" sz="1200" dirty="0"/>
                  <a:t>Устанавливаем число эпизодов обучения </a:t>
                </a:r>
                <a:r>
                  <a:rPr lang="ru-RU" sz="1200" i="1" dirty="0"/>
                  <a:t>М</a:t>
                </a:r>
                <a:r>
                  <a:rPr lang="ru-RU" sz="1200" dirty="0"/>
                  <a:t> и для каждого эпизода выполняем:</a:t>
                </a:r>
                <a:endParaRPr lang="en-US" sz="1200" dirty="0"/>
              </a:p>
              <a:p>
                <a:pPr marL="668338" indent="-338138">
                  <a:buFont typeface="Arial" panose="020B0604020202020204" pitchFamily="34" charset="0"/>
                  <a:buChar char="•"/>
                </a:pPr>
                <a:r>
                  <a:rPr lang="ru-RU" sz="1200" dirty="0"/>
                  <a:t>Инициализируем случайный процесс (шум) для исследования пространства действий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𝒩</m:t>
                    </m:r>
                  </m:oMath>
                </a14:m>
                <a:r>
                  <a:rPr lang="ru-RU" sz="1200" dirty="0"/>
                  <a:t> (Орнштейна-Уленбека)</a:t>
                </a:r>
              </a:p>
              <a:p>
                <a:pPr marL="668338" indent="-338138">
                  <a:buFont typeface="Arial" panose="020B0604020202020204" pitchFamily="34" charset="0"/>
                  <a:buChar char="•"/>
                </a:pPr>
                <a:r>
                  <a:rPr lang="ru-RU" sz="1200" dirty="0"/>
                  <a:t>Действуем текущей политикой и получаем состояние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RU" sz="1200" dirty="0"/>
              </a:p>
              <a:p>
                <a:pPr marL="668338" indent="-338138">
                  <a:buFont typeface="Arial" panose="020B0604020202020204" pitchFamily="34" charset="0"/>
                  <a:buChar char="•"/>
                </a:pPr>
                <a:r>
                  <a:rPr lang="ru-RU" sz="1200" dirty="0"/>
                  <a:t>Проходим по всем возможным действиям от 1 до </a:t>
                </a:r>
                <a:r>
                  <a:rPr lang="en-US" sz="1200" i="1" dirty="0"/>
                  <a:t>T</a:t>
                </a:r>
                <a:r>
                  <a:rPr lang="ru-RU" sz="1200" dirty="0"/>
                  <a:t>:</a:t>
                </a:r>
              </a:p>
              <a:p>
                <a:pPr marL="981075" indent="-338138">
                  <a:buFont typeface="Arial" panose="020B0604020202020204" pitchFamily="34" charset="0"/>
                  <a:buChar char="•"/>
                </a:pPr>
                <a:r>
                  <a:rPr lang="ru-RU" sz="1200" dirty="0"/>
                  <a:t>Выбираем действие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𝒩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RU" sz="1200" dirty="0"/>
                  <a:t> </a:t>
                </a:r>
                <a:r>
                  <a:rPr lang="ru-RU" sz="1200" dirty="0"/>
                  <a:t>в соответствии с текущей политикой и шумом (разведка)</a:t>
                </a:r>
              </a:p>
              <a:p>
                <a:pPr marL="981075" indent="-338138">
                  <a:buFont typeface="Arial" panose="020B0604020202020204" pitchFamily="34" charset="0"/>
                  <a:buChar char="•"/>
                </a:pPr>
                <a:r>
                  <a:rPr lang="ru-RU" sz="1200" dirty="0"/>
                  <a:t>Выполняем действие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1200" dirty="0"/>
                  <a:t>, получаем награду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RU" sz="1200" dirty="0"/>
                  <a:t> </a:t>
                </a:r>
                <a:r>
                  <a:rPr lang="ru-RU" sz="1200" dirty="0"/>
                  <a:t>и переходим в следующее состояние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RU" sz="1200" dirty="0"/>
              </a:p>
              <a:p>
                <a:pPr marL="981075" indent="-338138">
                  <a:buFont typeface="Arial" panose="020B0604020202020204" pitchFamily="34" charset="0"/>
                  <a:buChar char="•"/>
                </a:pPr>
                <a:r>
                  <a:rPr lang="ru-RU" sz="1200" dirty="0"/>
                  <a:t>Помещаем в память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RU" sz="1200" dirty="0"/>
              </a:p>
              <a:p>
                <a:pPr marL="981075" indent="-338138">
                  <a:buFont typeface="Arial" panose="020B0604020202020204" pitchFamily="34" charset="0"/>
                  <a:buChar char="•"/>
                </a:pPr>
                <a:r>
                  <a:rPr lang="ru-RU" sz="1200" dirty="0"/>
                  <a:t>Получаем из памяти случайный </a:t>
                </a:r>
                <a:r>
                  <a:rPr lang="ru-RU" sz="1200" dirty="0" err="1"/>
                  <a:t>минибатч</a:t>
                </a:r>
                <a:r>
                  <a:rPr lang="ru-RU" sz="1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∈[1,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</m:sSub>
                  </m:oMath>
                </a14:m>
                <a:endParaRPr lang="en-GB" sz="1200" dirty="0">
                  <a:solidFill>
                    <a:srgbClr val="242424"/>
                  </a:solidFill>
                  <a:latin typeface="source-serif-pro"/>
                </a:endParaRPr>
              </a:p>
              <a:p>
                <a:pPr marL="981075" indent="-338138">
                  <a:buFont typeface="Arial" panose="020B0604020202020204" pitchFamily="34" charset="0"/>
                  <a:buChar char="•"/>
                </a:pPr>
                <a:r>
                  <a:rPr lang="ru-RU" sz="1200" dirty="0"/>
                  <a:t>Получаем </a:t>
                </a:r>
                <a:r>
                  <a:rPr lang="ru-RU" sz="1200" dirty="0" err="1"/>
                  <a:t>таргеты</a:t>
                </a:r>
                <a:r>
                  <a:rPr lang="ru-RU" sz="1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𝛾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)|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RU" sz="1200" dirty="0"/>
              </a:p>
              <a:p>
                <a:pPr marL="981075" indent="-338138">
                  <a:buFont typeface="Arial" panose="020B0604020202020204" pitchFamily="34" charset="0"/>
                  <a:buChar char="•"/>
                </a:pPr>
                <a:r>
                  <a:rPr lang="ru-RU" sz="1200" dirty="0"/>
                  <a:t>Обновляем критика используя </a:t>
                </a:r>
                <a:r>
                  <a:rPr lang="ru-RU" sz="1200" dirty="0" err="1"/>
                  <a:t>лосс</a:t>
                </a:r>
                <a:r>
                  <a:rPr lang="ru-RU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d>
                                  <m:d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p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RU" sz="12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p>
                        </m:sSup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RU" sz="1200" dirty="0"/>
              </a:p>
              <a:p>
                <a:pPr marL="981075" indent="-338138">
                  <a:buFont typeface="Arial" panose="020B0604020202020204" pitchFamily="34" charset="0"/>
                  <a:buChar char="•"/>
                </a:pPr>
                <a:r>
                  <a:rPr lang="ru-RU" sz="1200" dirty="0"/>
                  <a:t>Обновляем </a:t>
                </a:r>
                <a:r>
                  <a:rPr lang="ru-RU" sz="1200" dirty="0" err="1"/>
                  <a:t>актора</a:t>
                </a:r>
                <a:r>
                  <a:rPr lang="ru-RU" sz="1200" dirty="0"/>
                  <a:t> используя </a:t>
                </a:r>
                <a:r>
                  <a:rPr lang="en-RU" sz="1200" dirty="0"/>
                  <a:t>policy gradient: </a:t>
                </a:r>
                <a:br>
                  <a:rPr lang="en-RU" sz="12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≈ 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sup>
                            </m:sSup>
                          </m:e>
                        </m:d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RU" sz="1200"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b>
                            <m:eqArr>
                              <m:eqArr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d>
                                  <m:d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eqArr>
                          </m:sub>
                        </m:sSub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e>
                        </m:d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RU" sz="1200"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b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nary>
                  </m:oMath>
                </a14:m>
                <a:r>
                  <a:rPr lang="en-US" sz="12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lang="ru-RU" sz="1200" dirty="0"/>
              </a:p>
              <a:p>
                <a:pPr marL="981075" indent="-338138">
                  <a:buFont typeface="Arial" panose="020B0604020202020204" pitchFamily="34" charset="0"/>
                  <a:buChar char="•"/>
                </a:pPr>
                <a:r>
                  <a:rPr lang="ru-RU" sz="1200" dirty="0"/>
                  <a:t>Обновляем целевые сети</a:t>
                </a:r>
                <a:br>
                  <a:rPr lang="ru-RU" sz="120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𝜏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br>
                  <a:rPr lang="en-US" sz="1200" b="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𝜏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endParaRPr lang="en-RU" sz="1200" dirty="0"/>
              </a:p>
              <a:p>
                <a:pPr marL="981075" indent="-338138">
                  <a:buFont typeface="Arial" panose="020B0604020202020204" pitchFamily="34" charset="0"/>
                  <a:buChar char="•"/>
                </a:pPr>
                <a:r>
                  <a:rPr lang="ru-RU" sz="1200" dirty="0"/>
                  <a:t>Уменьшаем шум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𝒩</m:t>
                    </m:r>
                  </m:oMath>
                </a14:m>
                <a:endParaRPr lang="en-RU" sz="1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F0935DC-781F-DD4F-A5AE-222C8D4A6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57" y="878674"/>
                <a:ext cx="8906093" cy="4023794"/>
              </a:xfrm>
              <a:prstGeom prst="rect">
                <a:avLst/>
              </a:prstGeom>
              <a:blipFill>
                <a:blip r:embed="rId3"/>
                <a:stretch>
                  <a:fillRect b="-31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0520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DDPD – Deep Deterministic Policy Gradient</a:t>
            </a:r>
            <a:endParaRPr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E61C8B8-ADBF-B342-9B1D-96AF864009DD}"/>
              </a:ext>
            </a:extLst>
          </p:cNvPr>
          <p:cNvGrpSpPr/>
          <p:nvPr/>
        </p:nvGrpSpPr>
        <p:grpSpPr>
          <a:xfrm>
            <a:off x="2680370" y="1191431"/>
            <a:ext cx="1842534" cy="1082063"/>
            <a:chOff x="200034" y="858524"/>
            <a:chExt cx="1842534" cy="108206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8D4908F-93DE-A94B-8F54-ECB33AAB2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92284" y="1296593"/>
              <a:ext cx="751744" cy="53624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2D3AE49-FE3B-E341-B930-8721BDBE4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1398574" y="1296593"/>
              <a:ext cx="751744" cy="53624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7EEB76-9E9B-AA42-83A6-196269D4E8AB}"/>
                </a:ext>
              </a:extLst>
            </p:cNvPr>
            <p:cNvSpPr txBox="1"/>
            <p:nvPr/>
          </p:nvSpPr>
          <p:spPr>
            <a:xfrm>
              <a:off x="661523" y="858524"/>
              <a:ext cx="9012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Actor net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510FDB6-9AFC-4648-BEE6-3829598237F0}"/>
              </a:ext>
            </a:extLst>
          </p:cNvPr>
          <p:cNvGrpSpPr/>
          <p:nvPr/>
        </p:nvGrpSpPr>
        <p:grpSpPr>
          <a:xfrm>
            <a:off x="2763495" y="3733509"/>
            <a:ext cx="1708191" cy="1079267"/>
            <a:chOff x="2437043" y="838115"/>
            <a:chExt cx="1708191" cy="107926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6E5BCD6-47B4-5D42-8828-457F5D8F0A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086" b="1"/>
            <a:stretch/>
          </p:blipFill>
          <p:spPr>
            <a:xfrm rot="5400000">
              <a:off x="2274335" y="1351550"/>
              <a:ext cx="728539" cy="40312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A7C7ECD-9B61-3240-BEEE-915FA14477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086" b="1"/>
            <a:stretch/>
          </p:blipFill>
          <p:spPr>
            <a:xfrm rot="5400000">
              <a:off x="3579402" y="1351551"/>
              <a:ext cx="728539" cy="40312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7DA37B-E47E-2F41-9876-3382C07D796C}"/>
                </a:ext>
              </a:extLst>
            </p:cNvPr>
            <p:cNvSpPr txBox="1"/>
            <p:nvPr/>
          </p:nvSpPr>
          <p:spPr>
            <a:xfrm>
              <a:off x="2887467" y="838115"/>
              <a:ext cx="8915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Critic net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A1C732-AD64-C445-89F9-8F0C7A068D43}"/>
              </a:ext>
            </a:extLst>
          </p:cNvPr>
          <p:cNvGrpSpPr/>
          <p:nvPr/>
        </p:nvGrpSpPr>
        <p:grpSpPr>
          <a:xfrm>
            <a:off x="6488774" y="988471"/>
            <a:ext cx="1249060" cy="1012902"/>
            <a:chOff x="2664454" y="945513"/>
            <a:chExt cx="1249060" cy="101290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2EDFC4E-E97D-AC4B-B9C4-036026DF6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01634" y="1171015"/>
              <a:ext cx="774700" cy="787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72025E-7DED-5748-A82C-E6D3F11F39CC}"/>
                </a:ext>
              </a:extLst>
            </p:cNvPr>
            <p:cNvSpPr txBox="1"/>
            <p:nvPr/>
          </p:nvSpPr>
          <p:spPr>
            <a:xfrm>
              <a:off x="2664454" y="945513"/>
              <a:ext cx="12490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Replay buffer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73585F0-33D5-3A4D-85E4-9ED6B2A46F3C}"/>
              </a:ext>
            </a:extLst>
          </p:cNvPr>
          <p:cNvSpPr txBox="1"/>
          <p:nvPr/>
        </p:nvSpPr>
        <p:spPr>
          <a:xfrm>
            <a:off x="3271400" y="1706939"/>
            <a:ext cx="7152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Soft update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D161EE-D664-174D-835D-AB047D1DB166}"/>
              </a:ext>
            </a:extLst>
          </p:cNvPr>
          <p:cNvSpPr txBox="1"/>
          <p:nvPr/>
        </p:nvSpPr>
        <p:spPr>
          <a:xfrm>
            <a:off x="3301888" y="4224517"/>
            <a:ext cx="7152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Soft update</a:t>
            </a:r>
          </a:p>
        </p:txBody>
      </p:sp>
      <p:sp>
        <p:nvSpPr>
          <p:cNvPr id="23" name="Striped Right Arrow 22">
            <a:extLst>
              <a:ext uri="{FF2B5EF4-FFF2-40B4-BE49-F238E27FC236}">
                <a16:creationId xmlns:a16="http://schemas.microsoft.com/office/drawing/2014/main" id="{2E491649-70D5-2445-8667-9928C62BAA68}"/>
              </a:ext>
            </a:extLst>
          </p:cNvPr>
          <p:cNvSpPr/>
          <p:nvPr/>
        </p:nvSpPr>
        <p:spPr>
          <a:xfrm rot="10800000">
            <a:off x="3271204" y="1882494"/>
            <a:ext cx="638239" cy="215444"/>
          </a:xfrm>
          <a:prstGeom prst="stripedRightArrow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F49F254A-026C-3B4E-A8FE-E349831C57DE}"/>
              </a:ext>
            </a:extLst>
          </p:cNvPr>
          <p:cNvCxnSpPr>
            <a:stCxn id="6" idx="0"/>
            <a:endCxn id="14" idx="1"/>
          </p:cNvCxnSpPr>
          <p:nvPr/>
        </p:nvCxnSpPr>
        <p:spPr>
          <a:xfrm flipV="1">
            <a:off x="4522904" y="1607673"/>
            <a:ext cx="2203050" cy="28994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478582-7D30-F744-B360-BCEE8BE5FAB3}"/>
                  </a:ext>
                </a:extLst>
              </p:cNvPr>
              <p:cNvSpPr txBox="1"/>
              <p:nvPr/>
            </p:nvSpPr>
            <p:spPr>
              <a:xfrm>
                <a:off x="5501639" y="1361452"/>
                <a:ext cx="1270341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76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RU" sz="1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478582-7D30-F744-B360-BCEE8BE5F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639" y="1361452"/>
                <a:ext cx="1270341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31A900D-91B5-4E45-B3A8-7091389447A2}"/>
                  </a:ext>
                </a:extLst>
              </p:cNvPr>
              <p:cNvSpPr txBox="1"/>
              <p:nvPr/>
            </p:nvSpPr>
            <p:spPr>
              <a:xfrm>
                <a:off x="6835002" y="2726950"/>
                <a:ext cx="1195913" cy="4151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00" b="0" dirty="0">
                    <a:latin typeface="Cambria Math" panose="02040503050406030204" pitchFamily="18" charset="0"/>
                  </a:rPr>
                  <a:t>Batch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∈[1, 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31A900D-91B5-4E45-B3A8-709138944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002" y="2726950"/>
                <a:ext cx="1195913" cy="415178"/>
              </a:xfrm>
              <a:prstGeom prst="rect">
                <a:avLst/>
              </a:prstGeom>
              <a:blipFill>
                <a:blip r:embed="rId7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AA4A6041-46C5-8C4E-9138-90473841CCFC}"/>
              </a:ext>
            </a:extLst>
          </p:cNvPr>
          <p:cNvCxnSpPr>
            <a:stCxn id="14" idx="2"/>
            <a:endCxn id="12" idx="0"/>
          </p:cNvCxnSpPr>
          <p:nvPr/>
        </p:nvCxnSpPr>
        <p:spPr>
          <a:xfrm rot="5400000">
            <a:off x="4568928" y="1904131"/>
            <a:ext cx="2447135" cy="264161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446BB08-B05B-BF48-B4A5-3121342EE58A}"/>
                  </a:ext>
                </a:extLst>
              </p:cNvPr>
              <p:cNvSpPr txBox="1"/>
              <p:nvPr/>
            </p:nvSpPr>
            <p:spPr>
              <a:xfrm>
                <a:off x="4036196" y="3388480"/>
                <a:ext cx="2229590" cy="806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76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sSup>
                            <m:sSup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)|</m:t>
                      </m:r>
                      <m:sSup>
                        <m:s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sSup>
                            <m:sSup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b="0" i="1" dirty="0">
                  <a:latin typeface="Cambria Math" panose="02040503050406030204" pitchFamily="18" charset="0"/>
                </a:endParaRPr>
              </a:p>
              <a:p>
                <a:pPr marL="476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US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0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1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0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0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US" sz="1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0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en-US" sz="10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000" b="0" i="1" dirty="0">
                  <a:latin typeface="Cambria Math" panose="02040503050406030204" pitchFamily="18" charset="0"/>
                </a:endParaRPr>
              </a:p>
              <a:p>
                <a:pPr marL="476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p>
                      </m:sSup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p>
                      </m:sSup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p>
                            <m:sSup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sup>
                          </m:sSup>
                        </m:sub>
                      </m:sSub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RU" sz="1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446BB08-B05B-BF48-B4A5-3121342EE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196" y="3388480"/>
                <a:ext cx="2229590" cy="806375"/>
              </a:xfrm>
              <a:prstGeom prst="rect">
                <a:avLst/>
              </a:prstGeom>
              <a:blipFill>
                <a:blip r:embed="rId8"/>
                <a:stretch>
                  <a:fillRect t="-40000" b="-6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23BDAB52-1A11-5447-B35E-3FB918A3A232}"/>
              </a:ext>
            </a:extLst>
          </p:cNvPr>
          <p:cNvSpPr txBox="1"/>
          <p:nvPr/>
        </p:nvSpPr>
        <p:spPr>
          <a:xfrm>
            <a:off x="4412718" y="3123717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" dirty="0"/>
              <a:t>Вычисляем </a:t>
            </a:r>
            <a:r>
              <a:rPr lang="ru-RU" sz="800" dirty="0" err="1"/>
              <a:t>таргеты</a:t>
            </a:r>
            <a:r>
              <a:rPr lang="ru-RU" sz="800" dirty="0"/>
              <a:t> </a:t>
            </a:r>
          </a:p>
          <a:p>
            <a:r>
              <a:rPr lang="ru-RU" sz="800" dirty="0"/>
              <a:t>Обновляем </a:t>
            </a:r>
            <a:r>
              <a:rPr lang="en-US" sz="800" dirty="0" err="1"/>
              <a:t>Critic’a</a:t>
            </a:r>
            <a:endParaRPr lang="en-US" sz="800" dirty="0"/>
          </a:p>
        </p:txBody>
      </p:sp>
      <p:sp>
        <p:nvSpPr>
          <p:cNvPr id="39" name="Striped Right Arrow 38">
            <a:extLst>
              <a:ext uri="{FF2B5EF4-FFF2-40B4-BE49-F238E27FC236}">
                <a16:creationId xmlns:a16="http://schemas.microsoft.com/office/drawing/2014/main" id="{1CFF4E22-BBF9-0849-A269-B9AEE5BF6E4F}"/>
              </a:ext>
            </a:extLst>
          </p:cNvPr>
          <p:cNvSpPr/>
          <p:nvPr/>
        </p:nvSpPr>
        <p:spPr>
          <a:xfrm rot="10800000">
            <a:off x="3309910" y="4409513"/>
            <a:ext cx="638239" cy="215444"/>
          </a:xfrm>
          <a:prstGeom prst="stripedRightArrow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02E422DB-D7A7-ED4D-BFC3-F2BD8B95BDFE}"/>
              </a:ext>
            </a:extLst>
          </p:cNvPr>
          <p:cNvSpPr/>
          <p:nvPr/>
        </p:nvSpPr>
        <p:spPr>
          <a:xfrm rot="13507372">
            <a:off x="4099829" y="1304193"/>
            <a:ext cx="3301693" cy="3482739"/>
          </a:xfrm>
          <a:prstGeom prst="arc">
            <a:avLst>
              <a:gd name="adj1" fmla="val 17394526"/>
              <a:gd name="adj2" fmla="val 20081103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C6518B5-218E-474D-A088-BC8CA543590D}"/>
                  </a:ext>
                </a:extLst>
              </p:cNvPr>
              <p:cNvSpPr txBox="1"/>
              <p:nvPr/>
            </p:nvSpPr>
            <p:spPr>
              <a:xfrm>
                <a:off x="1111959" y="2436123"/>
                <a:ext cx="3059251" cy="6196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76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p>
                            <m:sSup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</m:sub>
                      </m:sSub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≈ </m:t>
                      </m:r>
                      <m:f>
                        <m:fPr>
                          <m:ctrlPr>
                            <a:rPr lang="en-US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1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1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RU" sz="1000">
                                      <a:latin typeface="Cambria Math" panose="02040503050406030204" pitchFamily="18" charset="0"/>
                                    </a:rPr>
                                    <m:t>​</m:t>
                                  </m:r>
                                </m:e>
                              </m:d>
                            </m:e>
                            <m:sub>
                              <m:eqArr>
                                <m:eqArrPr>
                                  <m:ctrlPr>
                                    <a:rPr lang="en-US" sz="1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1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d>
                                    <m:dPr>
                                      <m:ctrlPr>
                                        <a:rPr lang="en-US" sz="1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1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eqArr>
                            </m:sub>
                          </m:sSub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1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1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1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RU" sz="1000">
                                      <a:latin typeface="Cambria Math" panose="02040503050406030204" pitchFamily="18" charset="0"/>
                                    </a:rPr>
                                    <m:t>​</m:t>
                                  </m:r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sz="1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m:oMathPara>
                </a14:m>
                <a:endParaRPr lang="en-US" sz="1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76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p>
                            <m:sSup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</m:sub>
                      </m:sSub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lang="ru-RU" sz="1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C6518B5-218E-474D-A088-BC8CA5435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959" y="2436123"/>
                <a:ext cx="3059251" cy="619657"/>
              </a:xfrm>
              <a:prstGeom prst="rect">
                <a:avLst/>
              </a:prstGeom>
              <a:blipFill>
                <a:blip r:embed="rId9"/>
                <a:stretch>
                  <a:fillRect t="-81633" r="-1240" b="-91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08FB9A47-249A-C744-95D6-151D28C3900A}"/>
              </a:ext>
            </a:extLst>
          </p:cNvPr>
          <p:cNvSpPr txBox="1"/>
          <p:nvPr/>
        </p:nvSpPr>
        <p:spPr>
          <a:xfrm>
            <a:off x="2091257" y="2332068"/>
            <a:ext cx="1085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" dirty="0"/>
              <a:t>Обновляем </a:t>
            </a:r>
            <a:r>
              <a:rPr lang="en-US" sz="800" dirty="0" err="1"/>
              <a:t>Actor’a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197537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7"/>
          <p:cNvSpPr txBox="1">
            <a:spLocks noGrp="1"/>
          </p:cNvSpPr>
          <p:nvPr>
            <p:ph type="title"/>
          </p:nvPr>
        </p:nvSpPr>
        <p:spPr>
          <a:xfrm>
            <a:off x="1635875" y="772125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Проверить, идет ли запись</a:t>
            </a:r>
            <a:endParaRPr sz="2100"/>
          </a:p>
        </p:txBody>
      </p:sp>
      <p:sp>
        <p:nvSpPr>
          <p:cNvPr id="196" name="Google Shape;196;p47"/>
          <p:cNvSpPr txBox="1">
            <a:spLocks noGrp="1"/>
          </p:cNvSpPr>
          <p:nvPr>
            <p:ph type="title"/>
          </p:nvPr>
        </p:nvSpPr>
        <p:spPr>
          <a:xfrm>
            <a:off x="766725" y="1805199"/>
            <a:ext cx="7935300" cy="12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/>
              <a:t>Меня хорошо видно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&amp;&amp; слышно?</a:t>
            </a:r>
            <a:endParaRPr sz="4000"/>
          </a:p>
        </p:txBody>
      </p:sp>
      <p:pic>
        <p:nvPicPr>
          <p:cNvPr id="197" name="Google Shape;197;p47"/>
          <p:cNvPicPr preferRelativeResize="0"/>
          <p:nvPr/>
        </p:nvPicPr>
        <p:blipFill rotWithShape="1">
          <a:blip r:embed="rId3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2375" y="3520050"/>
            <a:ext cx="525600" cy="5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7"/>
          <p:cNvSpPr txBox="1"/>
          <p:nvPr/>
        </p:nvSpPr>
        <p:spPr>
          <a:xfrm>
            <a:off x="1514225" y="34596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Ставим “+”, если все хорошо</a:t>
            </a:r>
            <a:b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“-”, если есть проблемы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DDPG – </a:t>
            </a:r>
            <a:r>
              <a:rPr lang="ru-RU" dirty="0">
                <a:solidFill>
                  <a:srgbClr val="058D40"/>
                </a:solidFill>
                <a:latin typeface="Helvetica Neue" panose="02000503000000020004" pitchFamily="2" charset="0"/>
              </a:rPr>
              <a:t>достоинства</a:t>
            </a:r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 и </a:t>
            </a:r>
            <a:r>
              <a:rPr lang="ru-RU" dirty="0">
                <a:solidFill>
                  <a:srgbClr val="C00000"/>
                </a:solidFill>
                <a:latin typeface="Helvetica Neue" panose="02000503000000020004" pitchFamily="2" charset="0"/>
              </a:rPr>
              <a:t>недостатки</a:t>
            </a:r>
            <a:endParaRPr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7F2FE1-3E2C-5C4B-AF56-86F7BE664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193" y="1259260"/>
            <a:ext cx="3496698" cy="311022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0CC0C1-A9FE-EB41-A092-234D3AB7B14E}"/>
              </a:ext>
            </a:extLst>
          </p:cNvPr>
          <p:cNvSpPr/>
          <p:nvPr/>
        </p:nvSpPr>
        <p:spPr>
          <a:xfrm>
            <a:off x="2843193" y="3540999"/>
            <a:ext cx="1188759" cy="331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58D40"/>
                </a:solidFill>
              </a:rPr>
              <a:t>Advantages</a:t>
            </a:r>
            <a:endParaRPr lang="en-RU" dirty="0">
              <a:solidFill>
                <a:srgbClr val="058D4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713310-70E5-8E4C-856E-67239DC65324}"/>
                  </a:ext>
                </a:extLst>
              </p:cNvPr>
              <p:cNvSpPr txBox="1"/>
              <p:nvPr/>
            </p:nvSpPr>
            <p:spPr>
              <a:xfrm>
                <a:off x="278792" y="1119457"/>
                <a:ext cx="2786159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800" dirty="0">
                    <a:solidFill>
                      <a:srgbClr val="058D40"/>
                    </a:solidFill>
                  </a:rPr>
                  <a:t>Непрерывное пространство действий</a:t>
                </a:r>
                <a:endParaRPr lang="en-US" sz="1800" dirty="0">
                  <a:solidFill>
                    <a:srgbClr val="058D40"/>
                  </a:solidFill>
                </a:endParaRPr>
              </a:p>
              <a:p>
                <a:endParaRPr lang="en-US" sz="1800" dirty="0">
                  <a:solidFill>
                    <a:srgbClr val="058D40"/>
                  </a:solidFill>
                </a:endParaRPr>
              </a:p>
              <a:p>
                <a:r>
                  <a:rPr lang="en-US" sz="1800" dirty="0">
                    <a:solidFill>
                      <a:srgbClr val="058D40"/>
                    </a:solidFill>
                  </a:rPr>
                  <a:t>Off-policy</a:t>
                </a:r>
              </a:p>
              <a:p>
                <a:r>
                  <a:rPr lang="en-US" sz="1800" dirty="0">
                    <a:solidFill>
                      <a:srgbClr val="058D40"/>
                    </a:solidFill>
                  </a:rPr>
                  <a:t>Experience replay</a:t>
                </a:r>
                <a:endParaRPr lang="ru-RU" sz="1800" dirty="0">
                  <a:solidFill>
                    <a:srgbClr val="058D40"/>
                  </a:solidFill>
                </a:endParaRPr>
              </a:p>
              <a:p>
                <a:endParaRPr lang="ru-RU" sz="1800" dirty="0">
                  <a:solidFill>
                    <a:srgbClr val="058D40"/>
                  </a:solidFill>
                </a:endParaRPr>
              </a:p>
              <a:p>
                <a:r>
                  <a:rPr lang="ru-RU" sz="1800" dirty="0">
                    <a:solidFill>
                      <a:srgbClr val="058D40"/>
                    </a:solidFill>
                  </a:rPr>
                  <a:t>Стабильнее обучение за счет использования </a:t>
                </a:r>
                <a:r>
                  <a:rPr lang="en-US" sz="1800" dirty="0">
                    <a:solidFill>
                      <a:srgbClr val="058D40"/>
                    </a:solidFill>
                  </a:rPr>
                  <a:t> </a:t>
                </a:r>
                <a:br>
                  <a:rPr lang="ru-RU" sz="1800" dirty="0">
                    <a:solidFill>
                      <a:srgbClr val="058D40"/>
                    </a:solidFill>
                  </a:rPr>
                </a:br>
                <a:r>
                  <a:rPr lang="ru-RU" sz="1800" dirty="0">
                    <a:solidFill>
                      <a:srgbClr val="058D40"/>
                    </a:solidFill>
                  </a:rPr>
                  <a:t>суперпозиции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058D4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058D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rgbClr val="058D4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800" i="1">
                              <a:solidFill>
                                <a:srgbClr val="058D4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rgbClr val="058D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rgbClr val="058D4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rgbClr val="058D4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800" i="1">
                              <a:solidFill>
                                <a:srgbClr val="058D4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i="1">
                              <a:solidFill>
                                <a:srgbClr val="058D4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800" i="1">
                              <a:solidFill>
                                <a:srgbClr val="058D4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rgbClr val="058D40"/>
                  </a:solidFill>
                </a:endParaRPr>
              </a:p>
              <a:p>
                <a:endParaRPr lang="en-RU" sz="1800" dirty="0">
                  <a:solidFill>
                    <a:srgbClr val="058D40"/>
                  </a:solidFill>
                </a:endParaRPr>
              </a:p>
              <a:p>
                <a:r>
                  <a:rPr lang="ru-RU" sz="1800" dirty="0">
                    <a:solidFill>
                      <a:srgbClr val="058D40"/>
                    </a:solidFill>
                  </a:rPr>
                  <a:t>Реализация проще чем </a:t>
                </a:r>
                <a:r>
                  <a:rPr lang="en-US" sz="1800" dirty="0">
                    <a:solidFill>
                      <a:srgbClr val="058D40"/>
                    </a:solidFill>
                  </a:rPr>
                  <a:t>A3C</a:t>
                </a:r>
                <a:endParaRPr lang="en-RU" sz="1800" dirty="0">
                  <a:solidFill>
                    <a:srgbClr val="058D4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713310-70E5-8E4C-856E-67239DC65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92" y="1119457"/>
                <a:ext cx="2786159" cy="3693319"/>
              </a:xfrm>
              <a:prstGeom prst="rect">
                <a:avLst/>
              </a:prstGeom>
              <a:blipFill>
                <a:blip r:embed="rId4"/>
                <a:stretch>
                  <a:fillRect l="-2273" t="-1031" r="-455" b="-171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5AFAB04-6711-1D4A-8216-7D228241E22C}"/>
              </a:ext>
            </a:extLst>
          </p:cNvPr>
          <p:cNvSpPr txBox="1"/>
          <p:nvPr/>
        </p:nvSpPr>
        <p:spPr>
          <a:xfrm>
            <a:off x="6392035" y="1837480"/>
            <a:ext cx="2397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solidFill>
                  <a:srgbClr val="C00000"/>
                </a:solidFill>
              </a:rPr>
              <a:t>Работает </a:t>
            </a:r>
            <a:r>
              <a:rPr lang="ru-RU" sz="1800" b="1" dirty="0">
                <a:solidFill>
                  <a:srgbClr val="C00000"/>
                </a:solidFill>
              </a:rPr>
              <a:t>только</a:t>
            </a:r>
            <a:r>
              <a:rPr lang="ru-RU" sz="1800" dirty="0">
                <a:solidFill>
                  <a:srgbClr val="C00000"/>
                </a:solidFill>
              </a:rPr>
              <a:t> с непрерывным пространством действий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35425B-2F57-5E44-879F-DCF9AAEFC640}"/>
              </a:ext>
            </a:extLst>
          </p:cNvPr>
          <p:cNvSpPr/>
          <p:nvPr/>
        </p:nvSpPr>
        <p:spPr>
          <a:xfrm>
            <a:off x="4890292" y="2967986"/>
            <a:ext cx="1449599" cy="331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Disadvantages</a:t>
            </a:r>
            <a:endParaRPr lang="en-R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755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Алгоритм </a:t>
            </a:r>
            <a:r>
              <a:rPr lang="en-US" sz="4900" dirty="0"/>
              <a:t>TD3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6352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Twin</a:t>
            </a:r>
            <a:r>
              <a:rPr lang="ru-RU" dirty="0"/>
              <a:t> </a:t>
            </a:r>
            <a:r>
              <a:rPr lang="en-US" dirty="0"/>
              <a:t>Deep Deterministic Policy Gradient -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TD3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0935DC-781F-DD4F-A5AE-222C8D4A6119}"/>
              </a:ext>
            </a:extLst>
          </p:cNvPr>
          <p:cNvSpPr txBox="1"/>
          <p:nvPr/>
        </p:nvSpPr>
        <p:spPr>
          <a:xfrm>
            <a:off x="115057" y="1232922"/>
            <a:ext cx="890609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Twin Deep Deterministic Policy Gradient (TD3) - </a:t>
            </a:r>
            <a:r>
              <a:rPr lang="ru-RU" dirty="0"/>
              <a:t>это алгоритм, который одновременно обучает</a:t>
            </a:r>
            <a:r>
              <a:rPr lang="en-US" dirty="0"/>
              <a:t> </a:t>
            </a:r>
            <a:r>
              <a:rPr lang="ru-RU" dirty="0"/>
              <a:t>две </a:t>
            </a:r>
            <a:r>
              <a:rPr lang="en-GB" dirty="0"/>
              <a:t>Q-</a:t>
            </a:r>
            <a:r>
              <a:rPr lang="ru-RU" dirty="0"/>
              <a:t>функции и политику. Он использует данные вне политики и уравнение Беллмана для изучения </a:t>
            </a:r>
            <a:r>
              <a:rPr lang="en-GB" dirty="0"/>
              <a:t>Q-</a:t>
            </a:r>
            <a:r>
              <a:rPr lang="ru-RU" dirty="0"/>
              <a:t>функции и использует </a:t>
            </a:r>
            <a:r>
              <a:rPr lang="en-GB" dirty="0"/>
              <a:t>Q-</a:t>
            </a:r>
            <a:r>
              <a:rPr lang="ru-RU" dirty="0"/>
              <a:t>функцию для изучения политики.</a:t>
            </a:r>
            <a:endParaRPr lang="en-US" dirty="0"/>
          </a:p>
          <a:p>
            <a:endParaRPr lang="en-GB" dirty="0">
              <a:solidFill>
                <a:srgbClr val="242424"/>
              </a:solidFill>
              <a:latin typeface="source-serif-pro"/>
            </a:endParaRPr>
          </a:p>
          <a:p>
            <a:r>
              <a:rPr lang="en-US" dirty="0"/>
              <a:t>Min </a:t>
            </a:r>
            <a:r>
              <a:rPr lang="en-GB" dirty="0"/>
              <a:t>Q-</a:t>
            </a:r>
            <a:r>
              <a:rPr lang="ru-RU" dirty="0"/>
              <a:t>функций оценивает ожидаемое суммарное вознаграждение за выполнение определенного действия в данном состоянии, а сеть политики производит действия, максимизирующие </a:t>
            </a:r>
            <a:r>
              <a:rPr lang="en-GB" dirty="0"/>
              <a:t>Q-</a:t>
            </a:r>
            <a:r>
              <a:rPr lang="ru-RU" dirty="0"/>
              <a:t>значение.</a:t>
            </a:r>
            <a:endParaRPr lang="en-GB" dirty="0"/>
          </a:p>
          <a:p>
            <a:endParaRPr lang="en-GB" dirty="0">
              <a:solidFill>
                <a:srgbClr val="242424"/>
              </a:solidFill>
              <a:latin typeface="source-serif-pro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 Experience replay buffer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 Actor &amp; Critic network updates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 Target network updates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 Exploration</a:t>
            </a:r>
          </a:p>
          <a:p>
            <a:endParaRPr lang="en-GB" b="0" i="0" u="none" strike="noStrike" dirty="0">
              <a:solidFill>
                <a:srgbClr val="242424"/>
              </a:solidFill>
              <a:effectLst/>
              <a:latin typeface="source-serif-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9DAF70-D150-4B41-8B93-A2CD1C219BF2}"/>
                  </a:ext>
                </a:extLst>
              </p:cNvPr>
              <p:cNvSpPr txBox="1"/>
              <p:nvPr/>
            </p:nvSpPr>
            <p:spPr>
              <a:xfrm>
                <a:off x="2645009" y="2787193"/>
                <a:ext cx="6498991" cy="1775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33350" indent="0">
                  <a:buNone/>
                </a:pP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Будем искать</a:t>
                </a:r>
                <a:r>
                  <a:rPr lang="en-US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детерминированную политику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p>
                    </m:sSup>
                    <m:d>
                      <m:d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:</a:t>
                </a:r>
                <a:endParaRPr lang="ru-RU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endParaRPr lang="en-US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d>
                        <m:dPr>
                          <m:ctrlPr>
                            <a:rPr lang="en-US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1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ru-RU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где </a:t>
                </a:r>
                <a:r>
                  <a:rPr lang="en-US" sz="14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– размер </a:t>
                </a:r>
                <a:r>
                  <a:rPr lang="ru-RU" sz="1400" dirty="0" err="1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батча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. </a:t>
                </a:r>
              </a:p>
              <a:p>
                <a:pPr marL="133350" indent="0">
                  <a:buNone/>
                </a:pP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Для аппроксимации функции </a:t>
                </a:r>
                <a:r>
                  <a:rPr lang="en-US" sz="14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используем уравнение Беллмана.</a:t>
                </a:r>
                <a:endParaRPr lang="en-US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endParaRPr lang="en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9DAF70-D150-4B41-8B93-A2CD1C219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009" y="2787193"/>
                <a:ext cx="6498991" cy="1775358"/>
              </a:xfrm>
              <a:prstGeom prst="rect">
                <a:avLst/>
              </a:prstGeom>
              <a:blipFill>
                <a:blip r:embed="rId3"/>
                <a:stretch>
                  <a:fillRect t="-12766" b="-2269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4073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Twin</a:t>
            </a:r>
            <a:r>
              <a:rPr lang="ru-RU" dirty="0"/>
              <a:t> </a:t>
            </a:r>
            <a:r>
              <a:rPr lang="en-US" dirty="0"/>
              <a:t>Deep Deterministic Policy Gradient -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TD3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EAC34D-75E2-6743-BC40-5E69A7993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88" y="1012592"/>
            <a:ext cx="8830518" cy="3800184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1CECF75-D48E-5545-B530-28853C564344}"/>
              </a:ext>
            </a:extLst>
          </p:cNvPr>
          <p:cNvSpPr/>
          <p:nvPr/>
        </p:nvSpPr>
        <p:spPr>
          <a:xfrm>
            <a:off x="1270341" y="2522272"/>
            <a:ext cx="1153740" cy="19638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457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900" dirty="0"/>
              <a:t>LSTM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0145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Term-Memory-based Deep Deterministic Policy Gradient (LSTM-DDPG)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C86CA4-ED73-2541-8685-ACC4457FC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50" y="1426624"/>
            <a:ext cx="3184293" cy="35294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2BD499-48FB-584A-92C7-8286A8A95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6284" y="1540365"/>
            <a:ext cx="5049383" cy="2994814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9AC91160-F687-F747-BFF4-992C2D99ED9C}"/>
              </a:ext>
            </a:extLst>
          </p:cNvPr>
          <p:cNvSpPr/>
          <p:nvPr/>
        </p:nvSpPr>
        <p:spPr>
          <a:xfrm>
            <a:off x="3421002" y="2706738"/>
            <a:ext cx="341422" cy="4846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23892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Term-Memory-based Twin Delayed Deep Deterministic Policy Gradient (LSTM-TD3)</a:t>
            </a:r>
            <a:endParaRPr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AC91160-F687-F747-BFF4-992C2D99ED9C}"/>
              </a:ext>
            </a:extLst>
          </p:cNvPr>
          <p:cNvSpPr/>
          <p:nvPr/>
        </p:nvSpPr>
        <p:spPr>
          <a:xfrm>
            <a:off x="456873" y="2571750"/>
            <a:ext cx="341422" cy="4846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CA7CEC-45CD-6149-8EC3-CD3C0F85F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107" y="2275332"/>
            <a:ext cx="2819400" cy="1562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381CDF-1D3A-6D47-8A06-02128D35A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140" y="1386332"/>
            <a:ext cx="3822700" cy="177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D0266-42EE-4D4C-A9C7-BD83D20AB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140" y="3164332"/>
            <a:ext cx="3822700" cy="177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17A6BAC-4940-1647-99ED-6B4A5B966036}"/>
              </a:ext>
            </a:extLst>
          </p:cNvPr>
          <p:cNvSpPr/>
          <p:nvPr/>
        </p:nvSpPr>
        <p:spPr>
          <a:xfrm>
            <a:off x="6842657" y="1595597"/>
            <a:ext cx="1528092" cy="2737063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682A41A9-5064-8845-9838-C72072719EAE}"/>
              </a:ext>
            </a:extLst>
          </p:cNvPr>
          <p:cNvCxnSpPr>
            <a:cxnSpLocks/>
          </p:cNvCxnSpPr>
          <p:nvPr/>
        </p:nvCxnSpPr>
        <p:spPr>
          <a:xfrm flipV="1">
            <a:off x="3821507" y="2822981"/>
            <a:ext cx="1517607" cy="355359"/>
          </a:xfrm>
          <a:prstGeom prst="bentConnector3">
            <a:avLst>
              <a:gd name="adj1" fmla="val 915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091665-5C5D-E748-8A69-1CB2C8531926}"/>
                  </a:ext>
                </a:extLst>
              </p:cNvPr>
              <p:cNvSpPr txBox="1"/>
              <p:nvPr/>
            </p:nvSpPr>
            <p:spPr>
              <a:xfrm>
                <a:off x="5182732" y="2620846"/>
                <a:ext cx="163699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050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091665-5C5D-E748-8A69-1CB2C853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732" y="2620846"/>
                <a:ext cx="163699" cy="161583"/>
              </a:xfrm>
              <a:prstGeom prst="rect">
                <a:avLst/>
              </a:prstGeom>
              <a:blipFill>
                <a:blip r:embed="rId5"/>
                <a:stretch>
                  <a:fillRect l="-7692" r="-7692" b="-2307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B4F3E305-1FF1-6449-821D-EB77F8B20932}"/>
              </a:ext>
            </a:extLst>
          </p:cNvPr>
          <p:cNvCxnSpPr>
            <a:cxnSpLocks/>
          </p:cNvCxnSpPr>
          <p:nvPr/>
        </p:nvCxnSpPr>
        <p:spPr>
          <a:xfrm>
            <a:off x="3821507" y="3178340"/>
            <a:ext cx="1500990" cy="1388487"/>
          </a:xfrm>
          <a:prstGeom prst="bentConnector3">
            <a:avLst>
              <a:gd name="adj1" fmla="val 911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DCA58CD-3274-5D41-A6FF-2423195C2CE7}"/>
                  </a:ext>
                </a:extLst>
              </p:cNvPr>
              <p:cNvSpPr txBox="1"/>
              <p:nvPr/>
            </p:nvSpPr>
            <p:spPr>
              <a:xfrm>
                <a:off x="5182731" y="4358554"/>
                <a:ext cx="163699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050" b="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DCA58CD-3274-5D41-A6FF-2423195C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731" y="4358554"/>
                <a:ext cx="163699" cy="161583"/>
              </a:xfrm>
              <a:prstGeom prst="rect">
                <a:avLst/>
              </a:prstGeom>
              <a:blipFill>
                <a:blip r:embed="rId6"/>
                <a:stretch>
                  <a:fillRect l="-7692" r="-7692" b="-2307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601695E-D1F7-A343-A21C-668A7F6258E7}"/>
              </a:ext>
            </a:extLst>
          </p:cNvPr>
          <p:cNvSpPr txBox="1"/>
          <p:nvPr/>
        </p:nvSpPr>
        <p:spPr>
          <a:xfrm>
            <a:off x="7846236" y="1666205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>
                <a:latin typeface="Cambria Math" panose="02040503050406030204" pitchFamily="18" charset="0"/>
                <a:ea typeface="Cambria Math" panose="02040503050406030204" pitchFamily="18" charset="0"/>
              </a:rPr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85240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900" dirty="0"/>
              <a:t>Transformers in RL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1215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4F47EF-6C18-AA40-9BDA-C9532EC36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Развитие </a:t>
            </a:r>
            <a:r>
              <a:rPr lang="ru-RU" dirty="0" err="1"/>
              <a:t>рекурентных</a:t>
            </a:r>
            <a:r>
              <a:rPr lang="ru-RU" dirty="0"/>
              <a:t> сетей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14BCB6-4B2B-5148-9204-21F9C2B7A4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8" b="9971"/>
          <a:stretch/>
        </p:blipFill>
        <p:spPr>
          <a:xfrm>
            <a:off x="609600" y="1365068"/>
            <a:ext cx="7546494" cy="35095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D88A52-58BB-6D4E-B8D9-256324EF1F55}"/>
              </a:ext>
            </a:extLst>
          </p:cNvPr>
          <p:cNvSpPr txBox="1"/>
          <p:nvPr/>
        </p:nvSpPr>
        <p:spPr>
          <a:xfrm>
            <a:off x="1143000" y="2460968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RNN</a:t>
            </a:r>
            <a:endParaRPr lang="ru-RU" sz="1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604D1B-2570-5F4A-95AF-F5687DCC5D0F}"/>
              </a:ext>
            </a:extLst>
          </p:cNvPr>
          <p:cNvSpPr txBox="1"/>
          <p:nvPr/>
        </p:nvSpPr>
        <p:spPr>
          <a:xfrm>
            <a:off x="2362200" y="1752076"/>
            <a:ext cx="1099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LSTM</a:t>
            </a:r>
            <a:endParaRPr lang="ru-RU" sz="1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676573-25E9-CF4D-971C-4C1046C1DFFE}"/>
              </a:ext>
            </a:extLst>
          </p:cNvPr>
          <p:cNvSpPr txBox="1"/>
          <p:nvPr/>
        </p:nvSpPr>
        <p:spPr>
          <a:xfrm>
            <a:off x="3570531" y="1478736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GRU</a:t>
            </a:r>
            <a:endParaRPr lang="ru-RU" sz="1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7087A-DDB1-4E4A-A066-922B494434F3}"/>
              </a:ext>
            </a:extLst>
          </p:cNvPr>
          <p:cNvSpPr txBox="1"/>
          <p:nvPr/>
        </p:nvSpPr>
        <p:spPr>
          <a:xfrm>
            <a:off x="4267200" y="1290797"/>
            <a:ext cx="1409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Bi-LSTM</a:t>
            </a:r>
            <a:endParaRPr lang="ru-RU" sz="1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43E7BA-0CC3-914B-97D1-6808770E8D33}"/>
              </a:ext>
            </a:extLst>
          </p:cNvPr>
          <p:cNvSpPr txBox="1"/>
          <p:nvPr/>
        </p:nvSpPr>
        <p:spPr>
          <a:xfrm>
            <a:off x="5308537" y="961274"/>
            <a:ext cx="1016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Encoder-decoder</a:t>
            </a:r>
            <a:endParaRPr lang="ru-RU" sz="1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5666C6-EF07-1347-8812-8ACF6D8EB41E}"/>
              </a:ext>
            </a:extLst>
          </p:cNvPr>
          <p:cNvSpPr txBox="1"/>
          <p:nvPr/>
        </p:nvSpPr>
        <p:spPr>
          <a:xfrm>
            <a:off x="6497282" y="1081519"/>
            <a:ext cx="1932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Transformer</a:t>
            </a:r>
            <a:endParaRPr lang="ru-RU" sz="1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911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Main idea</a:t>
            </a:r>
            <a:endParaRPr dirty="0"/>
          </a:p>
        </p:txBody>
      </p:sp>
      <p:sp>
        <p:nvSpPr>
          <p:cNvPr id="2" name="Snip Diagonal Corner Rectangle 1">
            <a:extLst>
              <a:ext uri="{FF2B5EF4-FFF2-40B4-BE49-F238E27FC236}">
                <a16:creationId xmlns:a16="http://schemas.microsoft.com/office/drawing/2014/main" id="{53AB5099-5B9A-8E4D-9E5A-194B600ACBBB}"/>
              </a:ext>
            </a:extLst>
          </p:cNvPr>
          <p:cNvSpPr/>
          <p:nvPr/>
        </p:nvSpPr>
        <p:spPr>
          <a:xfrm>
            <a:off x="3433995" y="3074280"/>
            <a:ext cx="972309" cy="1380806"/>
          </a:xfrm>
          <a:prstGeom prst="snip2DiagRect">
            <a:avLst>
              <a:gd name="adj1" fmla="val 0"/>
              <a:gd name="adj2" fmla="val 2613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DFC0E4-2525-AF41-83B9-595A0AF4083A}"/>
              </a:ext>
            </a:extLst>
          </p:cNvPr>
          <p:cNvSpPr txBox="1"/>
          <p:nvPr/>
        </p:nvSpPr>
        <p:spPr>
          <a:xfrm rot="18164318">
            <a:off x="3345313" y="3610794"/>
            <a:ext cx="114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1E7D63A-C2DC-8845-A26A-454E3F7E376D}"/>
              </a:ext>
            </a:extLst>
          </p:cNvPr>
          <p:cNvCxnSpPr>
            <a:cxnSpLocks/>
          </p:cNvCxnSpPr>
          <p:nvPr/>
        </p:nvCxnSpPr>
        <p:spPr>
          <a:xfrm>
            <a:off x="4682465" y="2822666"/>
            <a:ext cx="0" cy="198222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rapezoid 10">
            <a:extLst>
              <a:ext uri="{FF2B5EF4-FFF2-40B4-BE49-F238E27FC236}">
                <a16:creationId xmlns:a16="http://schemas.microsoft.com/office/drawing/2014/main" id="{6A7CA5C5-FF80-D945-B56D-8901852E3E6A}"/>
              </a:ext>
            </a:extLst>
          </p:cNvPr>
          <p:cNvSpPr/>
          <p:nvPr/>
        </p:nvSpPr>
        <p:spPr>
          <a:xfrm rot="5400000">
            <a:off x="4762244" y="3156609"/>
            <a:ext cx="1380807" cy="1216152"/>
          </a:xfrm>
          <a:prstGeom prst="trapezoid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3D97C7-897C-394C-81BD-2F58FBE7AE74}"/>
              </a:ext>
            </a:extLst>
          </p:cNvPr>
          <p:cNvSpPr txBox="1"/>
          <p:nvPr/>
        </p:nvSpPr>
        <p:spPr>
          <a:xfrm>
            <a:off x="5012462" y="3503072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  <a:br>
              <a:rPr lang="en-US" dirty="0"/>
            </a:br>
            <a:r>
              <a:rPr lang="en-US" dirty="0"/>
              <a:t>extractor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637414-B0E7-FC4F-B35B-F2D28BF305E8}"/>
              </a:ext>
            </a:extLst>
          </p:cNvPr>
          <p:cNvSpPr/>
          <p:nvPr/>
        </p:nvSpPr>
        <p:spPr>
          <a:xfrm>
            <a:off x="6271926" y="3387262"/>
            <a:ext cx="1478996" cy="7487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Fully connected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network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EDAC07-B569-B946-92AA-691A6BBF7459}"/>
              </a:ext>
            </a:extLst>
          </p:cNvPr>
          <p:cNvCxnSpPr>
            <a:stCxn id="14" idx="3"/>
          </p:cNvCxnSpPr>
          <p:nvPr/>
        </p:nvCxnSpPr>
        <p:spPr>
          <a:xfrm>
            <a:off x="7750922" y="3761614"/>
            <a:ext cx="2945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2B1CB0B-E534-D64E-A94B-8CD23BEFD824}"/>
              </a:ext>
            </a:extLst>
          </p:cNvPr>
          <p:cNvSpPr txBox="1"/>
          <p:nvPr/>
        </p:nvSpPr>
        <p:spPr>
          <a:xfrm>
            <a:off x="8131410" y="3392282"/>
            <a:ext cx="7328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Action </a:t>
            </a:r>
          </a:p>
          <a:p>
            <a:pPr algn="ctr"/>
            <a:r>
              <a:rPr lang="en-US" dirty="0"/>
              <a:t>or </a:t>
            </a:r>
            <a:br>
              <a:rPr lang="en-US" dirty="0"/>
            </a:br>
            <a:r>
              <a:rPr lang="en-US" dirty="0"/>
              <a:t>Value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BD37F7E-02A2-A84A-94AC-4996B0493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017" y="622621"/>
            <a:ext cx="1383253" cy="1949129"/>
          </a:xfrm>
          <a:prstGeom prst="rect">
            <a:avLst/>
          </a:prstGeom>
        </p:spPr>
      </p:pic>
      <p:sp>
        <p:nvSpPr>
          <p:cNvPr id="26" name="Notched Right Arrow 25">
            <a:extLst>
              <a:ext uri="{FF2B5EF4-FFF2-40B4-BE49-F238E27FC236}">
                <a16:creationId xmlns:a16="http://schemas.microsoft.com/office/drawing/2014/main" id="{A96E6D5A-BF73-9D40-ACF7-B45108943C99}"/>
              </a:ext>
            </a:extLst>
          </p:cNvPr>
          <p:cNvSpPr/>
          <p:nvPr/>
        </p:nvSpPr>
        <p:spPr>
          <a:xfrm rot="5400000">
            <a:off x="5169027" y="2613052"/>
            <a:ext cx="567235" cy="484632"/>
          </a:xfrm>
          <a:prstGeom prst="notchedRightArrow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5C8FAF-C878-9A43-A090-7683F38B6840}"/>
              </a:ext>
            </a:extLst>
          </p:cNvPr>
          <p:cNvSpPr txBox="1"/>
          <p:nvPr/>
        </p:nvSpPr>
        <p:spPr>
          <a:xfrm>
            <a:off x="188357" y="1755786"/>
            <a:ext cx="28312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>
                <a:hlinkClick r:id="rId4"/>
              </a:rPr>
              <a:t>Обзорная статья о трансформерах в </a:t>
            </a:r>
            <a:r>
              <a:rPr lang="en-US" sz="1100" dirty="0">
                <a:hlinkClick r:id="rId4"/>
              </a:rPr>
              <a:t>RL</a:t>
            </a:r>
            <a:endParaRPr lang="ru-RU" sz="1100" dirty="0"/>
          </a:p>
          <a:p>
            <a:r>
              <a:rPr lang="ru-RU" sz="1100" dirty="0">
                <a:hlinkClick r:id="rId5"/>
              </a:rPr>
              <a:t>Пример использования для среды </a:t>
            </a:r>
            <a:r>
              <a:rPr lang="en-US" sz="1100" dirty="0">
                <a:hlinkClick r:id="rId5"/>
              </a:rPr>
              <a:t>Gym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7789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/>
              <a:t>Правила вебинара</a:t>
            </a:r>
            <a:endParaRPr sz="3200" b="1"/>
          </a:p>
        </p:txBody>
      </p:sp>
      <p:pic>
        <p:nvPicPr>
          <p:cNvPr id="215" name="Google Shape;215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9512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281613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3061406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9"/>
          <p:cNvSpPr txBox="1"/>
          <p:nvPr/>
        </p:nvSpPr>
        <p:spPr>
          <a:xfrm>
            <a:off x="1654525" y="12522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49"/>
          <p:cNvSpPr txBox="1"/>
          <p:nvPr/>
        </p:nvSpPr>
        <p:spPr>
          <a:xfrm>
            <a:off x="1654525" y="306641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49"/>
          <p:cNvSpPr txBox="1"/>
          <p:nvPr/>
        </p:nvSpPr>
        <p:spPr>
          <a:xfrm>
            <a:off x="1654525" y="39750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49"/>
          <p:cNvSpPr txBox="1"/>
          <p:nvPr/>
        </p:nvSpPr>
        <p:spPr>
          <a:xfrm>
            <a:off x="1654525" y="2049300"/>
            <a:ext cx="2475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Off-topic обсуждаем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в учебной группе 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#</a:t>
            </a:r>
            <a:r>
              <a:rPr lang="en-US" sz="1500" b="1" dirty="0">
                <a:latin typeface="Roboto"/>
                <a:ea typeface="Roboto"/>
                <a:cs typeface="Roboto"/>
                <a:sym typeface="Roboto"/>
              </a:rPr>
              <a:t>RL-202</a:t>
            </a:r>
            <a:r>
              <a:rPr lang="ru-RU" sz="1500" b="1" dirty="0"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en-US" sz="1500" b="1" dirty="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ru-RU" sz="1500" b="1" dirty="0">
                <a:latin typeface="Roboto"/>
                <a:ea typeface="Roboto"/>
                <a:cs typeface="Roboto"/>
                <a:sym typeface="Roboto"/>
              </a:rPr>
              <a:t>03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49"/>
          <p:cNvSpPr/>
          <p:nvPr/>
        </p:nvSpPr>
        <p:spPr>
          <a:xfrm>
            <a:off x="6046275" y="-8050"/>
            <a:ext cx="30975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49"/>
          <p:cNvSpPr txBox="1"/>
          <p:nvPr/>
        </p:nvSpPr>
        <p:spPr>
          <a:xfrm>
            <a:off x="6344063" y="1052963"/>
            <a:ext cx="204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Условные </a:t>
            </a:r>
            <a:endParaRPr sz="2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обозначения</a:t>
            </a:r>
            <a:endParaRPr sz="2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4" name="Google Shape;224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38593" y="1912032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9"/>
          <p:cNvSpPr txBox="1"/>
          <p:nvPr/>
        </p:nvSpPr>
        <p:spPr>
          <a:xfrm>
            <a:off x="6829363" y="1898744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Индивидуально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6" name="Google Shape;226;p4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8593" y="2392126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9"/>
          <p:cNvSpPr txBox="1"/>
          <p:nvPr/>
        </p:nvSpPr>
        <p:spPr>
          <a:xfrm>
            <a:off x="6829363" y="2291099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Время, необходимое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 активность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" name="Google Shape;228;p4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8593" y="2872220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9"/>
          <p:cNvSpPr txBox="1"/>
          <p:nvPr/>
        </p:nvSpPr>
        <p:spPr>
          <a:xfrm>
            <a:off x="6829363" y="2873300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0" name="Google Shape;230;p4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38593" y="3352314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9"/>
          <p:cNvSpPr txBox="1"/>
          <p:nvPr/>
        </p:nvSpPr>
        <p:spPr>
          <a:xfrm>
            <a:off x="6829363" y="3359347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Говорим голосом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" name="Google Shape;232;p4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38593" y="3832409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9"/>
          <p:cNvSpPr txBox="1"/>
          <p:nvPr/>
        </p:nvSpPr>
        <p:spPr>
          <a:xfrm>
            <a:off x="6829363" y="3827568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Документ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" name="Google Shape;234;p4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38593" y="4312503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9"/>
          <p:cNvSpPr txBox="1"/>
          <p:nvPr/>
        </p:nvSpPr>
        <p:spPr>
          <a:xfrm>
            <a:off x="6829363" y="4223086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Ответьте себе или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задайте вопрос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" name="Google Shape;237;p4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37650" y="2171500"/>
            <a:ext cx="692625" cy="69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Практика</a:t>
            </a:r>
            <a:endParaRPr dirty="0"/>
          </a:p>
        </p:txBody>
      </p:sp>
      <p:graphicFrame>
        <p:nvGraphicFramePr>
          <p:cNvPr id="390" name="Google Shape;390;p69"/>
          <p:cNvGraphicFramePr/>
          <p:nvPr>
            <p:extLst>
              <p:ext uri="{D42A27DB-BD31-4B8C-83A1-F6EECF244321}">
                <p14:modId xmlns:p14="http://schemas.microsoft.com/office/powerpoint/2010/main" val="3934015428"/>
              </p:ext>
            </p:extLst>
          </p:nvPr>
        </p:nvGraphicFramePr>
        <p:xfrm>
          <a:off x="952500" y="1372744"/>
          <a:ext cx="7239000" cy="698608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 алгоритм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DDPG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TD3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Посмотреть на применение алгоритма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DDPG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TD3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из фреймворка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StableBaseline3</a:t>
                      </a:r>
                      <a:endParaRPr lang="en-GB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288829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Список материалов для изучения</a:t>
            </a:r>
            <a:endParaRPr dirty="0"/>
          </a:p>
        </p:txBody>
      </p:sp>
      <p:sp>
        <p:nvSpPr>
          <p:cNvPr id="408" name="Google Shape;408;p71"/>
          <p:cNvSpPr txBox="1">
            <a:spLocks noGrp="1"/>
          </p:cNvSpPr>
          <p:nvPr>
            <p:ph type="body" idx="4294967295"/>
          </p:nvPr>
        </p:nvSpPr>
        <p:spPr>
          <a:xfrm>
            <a:off x="500550" y="1197863"/>
            <a:ext cx="7742400" cy="28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indent="-311150">
              <a:buSzPts val="1300"/>
              <a:buFont typeface="Roboto"/>
              <a:buAutoNum type="arabicPeriod"/>
            </a:pPr>
            <a:r>
              <a:rPr lang="en-GB" sz="1300" dirty="0">
                <a:hlinkClick r:id="rId3"/>
              </a:rPr>
              <a:t>Reinforcement Learning frameworks</a:t>
            </a:r>
            <a:endParaRPr lang="ru-RU" sz="1300" dirty="0"/>
          </a:p>
          <a:p>
            <a:pPr indent="-311150">
              <a:buSzPts val="1300"/>
              <a:buFont typeface="Roboto"/>
              <a:buAutoNum type="arabicPeriod"/>
            </a:pPr>
            <a:r>
              <a:rPr lang="ru-RU" sz="1300" dirty="0">
                <a:hlinkClick r:id="rId4"/>
              </a:rPr>
              <a:t>Список ресурсов</a:t>
            </a:r>
            <a:endParaRPr lang="en-US" sz="1300" dirty="0"/>
          </a:p>
          <a:p>
            <a:pPr indent="-311150">
              <a:buSzPts val="1300"/>
              <a:buFont typeface="Roboto"/>
              <a:buAutoNum type="arabicPeriod"/>
            </a:pPr>
            <a:r>
              <a:rPr lang="ru-RU" sz="1300" dirty="0" err="1">
                <a:hlinkClick r:id="rId5"/>
              </a:rPr>
              <a:t>Лю</a:t>
            </a:r>
            <a:r>
              <a:rPr lang="ru-RU" sz="1300" dirty="0">
                <a:hlinkClick r:id="rId5"/>
              </a:rPr>
              <a:t> Ю. (Х.) Обучение с подкреплением на </a:t>
            </a:r>
            <a:r>
              <a:rPr lang="en-GB" sz="1300" dirty="0" err="1">
                <a:hlinkClick r:id="rId5"/>
              </a:rPr>
              <a:t>PyTorch</a:t>
            </a:r>
            <a:r>
              <a:rPr lang="en-GB" sz="1300" dirty="0">
                <a:hlinkClick r:id="rId5"/>
              </a:rPr>
              <a:t>: </a:t>
            </a:r>
            <a:r>
              <a:rPr lang="ru-RU" sz="1300" dirty="0">
                <a:hlinkClick r:id="rId5"/>
              </a:rPr>
              <a:t>сборник рецептов / пер. с англ. А. А. </a:t>
            </a:r>
            <a:r>
              <a:rPr lang="ru-RU" sz="1300" dirty="0" err="1">
                <a:hlinkClick r:id="rId5"/>
              </a:rPr>
              <a:t>Слинкина</a:t>
            </a:r>
            <a:r>
              <a:rPr lang="ru-RU" sz="1300" dirty="0">
                <a:hlinkClick r:id="rId5"/>
              </a:rPr>
              <a:t>. – М.: ДМК Пресс, 2020. – 282 с. </a:t>
            </a:r>
            <a:endParaRPr lang="ru-RU" sz="1300" dirty="0"/>
          </a:p>
          <a:p>
            <a:pPr indent="-311150">
              <a:buSzPts val="1300"/>
              <a:buFont typeface="Roboto"/>
              <a:buAutoNum type="arabicPeriod"/>
            </a:pPr>
            <a:r>
              <a:rPr lang="ru-RU" sz="1300" dirty="0">
                <a:hlinkClick r:id="rId6"/>
              </a:rPr>
              <a:t>Недостатки/неудачи обучения с подкреплением</a:t>
            </a:r>
            <a:endParaRPr lang="en-US" sz="1300" dirty="0"/>
          </a:p>
          <a:p>
            <a:pPr indent="-311150">
              <a:buSzPts val="1300"/>
              <a:buFont typeface="Roboto"/>
              <a:buAutoNum type="arabicPeriod"/>
            </a:pPr>
            <a:r>
              <a:rPr lang="ru-RU" sz="1300" dirty="0">
                <a:hlinkClick r:id="rId7"/>
              </a:rPr>
              <a:t>Обзор алгоритмов и их недостатков</a:t>
            </a:r>
            <a:endParaRPr lang="ru-RU" sz="1300" dirty="0"/>
          </a:p>
          <a:p>
            <a:pPr indent="-311150">
              <a:buSzPts val="1300"/>
              <a:buFont typeface="Roboto"/>
              <a:buAutoNum type="arabicPeriod"/>
            </a:pPr>
            <a:r>
              <a:rPr lang="ru-RU" sz="1300" dirty="0">
                <a:hlinkClick r:id="rId8"/>
              </a:rPr>
              <a:t>Особенности основных алгоритмов</a:t>
            </a:r>
            <a:endParaRPr lang="ru-RU" sz="1300" dirty="0"/>
          </a:p>
          <a:p>
            <a:pPr indent="-311150">
              <a:buSzPts val="1300"/>
              <a:buFont typeface="Roboto"/>
              <a:buAutoNum type="arabicPeriod"/>
            </a:pPr>
            <a:r>
              <a:rPr lang="ru-RU" sz="1300" b="0" i="0" u="none" strike="noStrike" dirty="0">
                <a:solidFill>
                  <a:srgbClr val="333333"/>
                </a:solidFill>
                <a:effectLst/>
                <a:latin typeface=""/>
                <a:hlinkClick r:id="rId9"/>
              </a:rPr>
              <a:t>Эволюционные стратегии в </a:t>
            </a:r>
            <a:r>
              <a:rPr lang="en-US" sz="1300" b="0" i="0" u="none" strike="noStrike" dirty="0">
                <a:solidFill>
                  <a:srgbClr val="333333"/>
                </a:solidFill>
                <a:effectLst/>
                <a:latin typeface=""/>
                <a:hlinkClick r:id="rId9"/>
              </a:rPr>
              <a:t>RL</a:t>
            </a:r>
            <a:endParaRPr lang="ru-RU" sz="1300" b="0" i="0" u="none" strike="noStrike" dirty="0">
              <a:solidFill>
                <a:srgbClr val="333333"/>
              </a:solidFill>
              <a:effectLst/>
              <a:latin typeface="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Вопросы?</a:t>
            </a:r>
            <a:endParaRPr/>
          </a:p>
        </p:txBody>
      </p:sp>
      <p:pic>
        <p:nvPicPr>
          <p:cNvPr id="415" name="Google Shape;415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72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7" name="Google Shape;417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72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Рефлексия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283" name="Google Shape;283;p53"/>
          <p:cNvGraphicFramePr/>
          <p:nvPr/>
        </p:nvGraphicFramePr>
        <p:xfrm>
          <a:off x="952500" y="1544194"/>
          <a:ext cx="7239000" cy="2551500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Понимать пути улучшения алгоритма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Policy Gradient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переход к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Deep Deterministic Policy Gradient (DDPG)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585982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улучшение алгоритма до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Twin Deep Deterministic Policy Gradient - TD3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схему алгоритма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Term-Memory-based Twin Delayed Deep Deterministic Policy Gradient (LSTM-TD3)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схему алгоритма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Term-Memory-based Twin Delayed Deep Deterministic Policy Gradient (LSTM-TD3)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031875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Посмотреть на реализации их в коде</a:t>
                      </a:r>
                      <a:endParaRPr lang="en-US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5483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90473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9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559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800"/>
              <a:t>Заполните, пожалуйста,</a:t>
            </a:r>
            <a:endParaRPr sz="3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/>
              <a:t>опрос о занятии</a:t>
            </a:r>
            <a:endParaRPr sz="3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/>
              <a:t>по ссылке в чате</a:t>
            </a:r>
            <a:endParaRPr sz="3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0"/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7223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ru" dirty="0"/>
              <a:t>ледующие вебинары</a:t>
            </a:r>
            <a:endParaRPr dirty="0"/>
          </a:p>
        </p:txBody>
      </p:sp>
      <p:sp>
        <p:nvSpPr>
          <p:cNvPr id="481" name="Google Shape;481;p80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  <p:sp>
        <p:nvSpPr>
          <p:cNvPr id="482" name="Google Shape;482;p80"/>
          <p:cNvSpPr/>
          <p:nvPr/>
        </p:nvSpPr>
        <p:spPr>
          <a:xfrm>
            <a:off x="630000" y="2716325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80"/>
          <p:cNvSpPr txBox="1">
            <a:spLocks noGrp="1"/>
          </p:cNvSpPr>
          <p:nvPr>
            <p:ph type="subTitle" idx="2"/>
          </p:nvPr>
        </p:nvSpPr>
        <p:spPr>
          <a:xfrm>
            <a:off x="3082400" y="2231977"/>
            <a:ext cx="3864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AEC2E5-09F0-AC4E-AED3-1C0F260DE54D}"/>
              </a:ext>
            </a:extLst>
          </p:cNvPr>
          <p:cNvSpPr txBox="1"/>
          <p:nvPr/>
        </p:nvSpPr>
        <p:spPr>
          <a:xfrm>
            <a:off x="500550" y="1575703"/>
            <a:ext cx="6046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</a:rPr>
              <a:t>13</a:t>
            </a:r>
            <a:r>
              <a:rPr lang="ru-RU" dirty="0">
                <a:solidFill>
                  <a:srgbClr val="1F1F1F"/>
                </a:solidFill>
                <a:latin typeface="Google Sans"/>
              </a:rPr>
              <a:t>.0</a:t>
            </a:r>
            <a:r>
              <a:rPr lang="en-US" dirty="0">
                <a:solidFill>
                  <a:srgbClr val="1F1F1F"/>
                </a:solidFill>
                <a:latin typeface="Google Sans"/>
              </a:rPr>
              <a:t>5</a:t>
            </a:r>
            <a:r>
              <a:rPr lang="ru-RU" dirty="0">
                <a:solidFill>
                  <a:srgbClr val="1F1F1F"/>
                </a:solidFill>
                <a:latin typeface="Google Sans"/>
              </a:rPr>
              <a:t>.24 –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Обучение с использованием модели среды (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model-based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rl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)</a:t>
            </a:r>
            <a:endParaRPr lang="ru-RU" b="0" i="0" u="none" strike="noStrike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652E98-0825-2C4A-8FA1-9407F8F769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Google Shape;209;p48">
            <a:extLst>
              <a:ext uri="{FF2B5EF4-FFF2-40B4-BE49-F238E27FC236}">
                <a16:creationId xmlns:a16="http://schemas.microsoft.com/office/drawing/2014/main" id="{6CFEE46E-EA9B-C94C-9903-26FD34892981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082400" y="2701811"/>
            <a:ext cx="5095500" cy="2133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1379538" indent="-1379538"/>
            <a:r>
              <a:rPr lang="ru-RU" sz="1150" b="1" dirty="0"/>
              <a:t>Руководитель курсов: </a:t>
            </a:r>
            <a:r>
              <a:rPr lang="en-US" sz="1150" b="1" dirty="0"/>
              <a:t>Reinforcement Learning</a:t>
            </a:r>
            <a:r>
              <a:rPr lang="ru-RU" sz="1150" b="1" dirty="0"/>
              <a:t>, </a:t>
            </a:r>
            <a:r>
              <a:rPr lang="en-US" sz="1150" b="1" dirty="0"/>
              <a:t>ML Professional, ML Basic</a:t>
            </a:r>
            <a:r>
              <a:rPr lang="ru-RU" sz="1150" b="1" dirty="0"/>
              <a:t>, </a:t>
            </a:r>
            <a:br>
              <a:rPr lang="en-US" sz="1150" b="1" dirty="0"/>
            </a:br>
            <a:r>
              <a:rPr lang="en-US" sz="1150" b="1" dirty="0" err="1"/>
              <a:t>MLOps</a:t>
            </a:r>
            <a:r>
              <a:rPr lang="en-US" sz="1150" b="1" dirty="0"/>
              <a:t>, </a:t>
            </a:r>
            <a:r>
              <a:rPr lang="en-US" sz="1150" b="1" dirty="0" err="1"/>
              <a:t>FinML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</a:t>
            </a:r>
            <a:r>
              <a:rPr lang="en-US" sz="1150" b="1" dirty="0"/>
              <a:t>, 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Физический факультет МГУ, </a:t>
            </a:r>
            <a:r>
              <a:rPr lang="en-US" sz="1150" b="1" dirty="0"/>
              <a:t>PhD </a:t>
            </a:r>
            <a:r>
              <a:rPr lang="ru-RU" sz="1150" b="1" dirty="0"/>
              <a:t>теоретическая физика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 в НИИ ПАО Газпром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LinkedIn: </a:t>
            </a:r>
            <a:r>
              <a:rPr lang="en-US" sz="1150" dirty="0">
                <a:hlinkClick r:id="rId4"/>
              </a:rPr>
              <a:t>igor-stureiko</a:t>
            </a:r>
            <a:r>
              <a:rPr lang="en-US" sz="1150" dirty="0"/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/>
              <a:t>@</a:t>
            </a:r>
            <a:r>
              <a:rPr lang="en-US" sz="1200" b="1" dirty="0" err="1"/>
              <a:t>rl_fintech</a:t>
            </a:r>
            <a:r>
              <a:rPr lang="ru-RU" sz="1200" b="1" dirty="0"/>
              <a:t> </a:t>
            </a:r>
            <a:r>
              <a:rPr lang="ru-RU" sz="1200" dirty="0"/>
              <a:t>(Мой канал посвященный финансовым моделям)</a:t>
            </a:r>
            <a:endParaRPr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Reinforcement learning</a:t>
            </a:r>
            <a:br>
              <a:rPr lang="en-US" dirty="0"/>
            </a:br>
            <a:r>
              <a:rPr lang="en-US" sz="2400" dirty="0"/>
              <a:t>DDPG -&gt; TD3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Google Shape;209;p48">
            <a:extLst>
              <a:ext uri="{FF2B5EF4-FFF2-40B4-BE49-F238E27FC236}">
                <a16:creationId xmlns:a16="http://schemas.microsoft.com/office/drawing/2014/main" id="{ABBDF15B-866B-E64C-AF21-19F358C4E052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082400" y="2701811"/>
            <a:ext cx="5095500" cy="2133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1379538" indent="-1379538"/>
            <a:r>
              <a:rPr lang="ru-RU" sz="1150" b="1" dirty="0"/>
              <a:t>Руководитель курсов: </a:t>
            </a:r>
            <a:r>
              <a:rPr lang="en-US" sz="1150" b="1" dirty="0"/>
              <a:t>Reinforcement Learning</a:t>
            </a:r>
            <a:r>
              <a:rPr lang="ru-RU" sz="1150" b="1" dirty="0"/>
              <a:t>, </a:t>
            </a:r>
            <a:r>
              <a:rPr lang="en-US" sz="1150" b="1" dirty="0"/>
              <a:t>ML Professional, ML Basic</a:t>
            </a:r>
            <a:r>
              <a:rPr lang="ru-RU" sz="1150" b="1" dirty="0"/>
              <a:t>, </a:t>
            </a:r>
            <a:br>
              <a:rPr lang="en-US" sz="1150" b="1" dirty="0"/>
            </a:br>
            <a:r>
              <a:rPr lang="en-US" sz="1150" b="1" dirty="0" err="1"/>
              <a:t>MLOps</a:t>
            </a:r>
            <a:r>
              <a:rPr lang="en-US" sz="1150" b="1" dirty="0"/>
              <a:t>, </a:t>
            </a:r>
            <a:r>
              <a:rPr lang="en-US" sz="1150" b="1" dirty="0" err="1"/>
              <a:t>FinML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</a:t>
            </a:r>
            <a:r>
              <a:rPr lang="en-US" sz="1150" b="1" dirty="0"/>
              <a:t>, 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Физический факультет МГУ, </a:t>
            </a:r>
            <a:r>
              <a:rPr lang="en-US" sz="1150" b="1" dirty="0"/>
              <a:t>PhD </a:t>
            </a:r>
            <a:r>
              <a:rPr lang="ru-RU" sz="1150" b="1" dirty="0"/>
              <a:t>теоретическая физика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 в НИИ ПАО Газпром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LinkedIn: </a:t>
            </a:r>
            <a:r>
              <a:rPr lang="en-US" sz="1150" dirty="0">
                <a:hlinkClick r:id="rId4"/>
              </a:rPr>
              <a:t>igor-stureiko</a:t>
            </a:r>
            <a:r>
              <a:rPr lang="en-US" sz="1150" dirty="0"/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/>
              <a:t>@</a:t>
            </a:r>
            <a:r>
              <a:rPr lang="en-US" sz="1200" b="1" dirty="0" err="1"/>
              <a:t>rl_fintech</a:t>
            </a:r>
            <a:r>
              <a:rPr lang="ru-RU" sz="1200" b="1" dirty="0"/>
              <a:t> </a:t>
            </a:r>
            <a:r>
              <a:rPr lang="ru-RU" sz="1200" dirty="0"/>
              <a:t>(Мой канал посвященный финансовым моделям)</a:t>
            </a:r>
            <a:endParaRPr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курса</a:t>
            </a:r>
            <a:endParaRPr/>
          </a:p>
        </p:txBody>
      </p:sp>
      <p:sp>
        <p:nvSpPr>
          <p:cNvPr id="271" name="Google Shape;271;p44"/>
          <p:cNvSpPr/>
          <p:nvPr/>
        </p:nvSpPr>
        <p:spPr>
          <a:xfrm>
            <a:off x="5805200" y="627325"/>
            <a:ext cx="3034000" cy="576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" sz="1600" dirty="0">
                <a:solidFill>
                  <a:srgbClr val="1F1F1F"/>
                </a:solidFill>
                <a:latin typeface="Google Sans"/>
                <a:sym typeface="Roboto"/>
              </a:rPr>
              <a:t>Введение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  <a:p>
            <a:r>
              <a:rPr lang="ru" sz="1600" dirty="0">
                <a:solidFill>
                  <a:srgbClr val="1F1F1F"/>
                </a:solidFill>
                <a:latin typeface="Google Sans"/>
                <a:sym typeface="Roboto"/>
              </a:rPr>
              <a:t>в Reinforcement Learning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272" name="Google Shape;272;p44"/>
          <p:cNvSpPr/>
          <p:nvPr/>
        </p:nvSpPr>
        <p:spPr>
          <a:xfrm>
            <a:off x="1073088" y="1847675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" sz="1600" dirty="0">
                <a:solidFill>
                  <a:srgbClr val="1F1F1F"/>
                </a:solidFill>
                <a:latin typeface="Google Sans"/>
                <a:sym typeface="Roboto"/>
              </a:rPr>
              <a:t>Deep Reinforcement Learning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273" name="Google Shape;273;p44"/>
          <p:cNvSpPr/>
          <p:nvPr/>
        </p:nvSpPr>
        <p:spPr>
          <a:xfrm>
            <a:off x="4491135" y="1847803"/>
            <a:ext cx="2917948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Advanced </a:t>
            </a:r>
            <a:b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Reinforcement Learning</a:t>
            </a:r>
          </a:p>
        </p:txBody>
      </p:sp>
      <p:sp>
        <p:nvSpPr>
          <p:cNvPr id="274" name="Google Shape;274;p44"/>
          <p:cNvSpPr/>
          <p:nvPr/>
        </p:nvSpPr>
        <p:spPr>
          <a:xfrm>
            <a:off x="4140833" y="3254170"/>
            <a:ext cx="29706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Reinforcement Learning в реальных задачах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6" name="Google Shape;276;p44"/>
          <p:cNvCxnSpPr>
            <a:cxnSpLocks/>
            <a:stCxn id="272" idx="3"/>
            <a:endCxn id="273" idx="1"/>
          </p:cNvCxnSpPr>
          <p:nvPr/>
        </p:nvCxnSpPr>
        <p:spPr>
          <a:xfrm>
            <a:off x="3546288" y="2137325"/>
            <a:ext cx="944847" cy="128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77" name="Google Shape;277;p44"/>
          <p:cNvCxnSpPr>
            <a:cxnSpLocks/>
            <a:stCxn id="271" idx="1"/>
            <a:endCxn id="272" idx="0"/>
          </p:cNvCxnSpPr>
          <p:nvPr/>
        </p:nvCxnSpPr>
        <p:spPr>
          <a:xfrm rot="10800000" flipV="1">
            <a:off x="2309688" y="915325"/>
            <a:ext cx="3495512" cy="93235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78" name="Google Shape;278;p44"/>
          <p:cNvSpPr/>
          <p:nvPr/>
        </p:nvSpPr>
        <p:spPr>
          <a:xfrm>
            <a:off x="767838" y="4137347"/>
            <a:ext cx="30837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Проектная работа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9" name="Google Shape;279;p44"/>
          <p:cNvCxnSpPr>
            <a:cxnSpLocks/>
            <a:stCxn id="273" idx="3"/>
            <a:endCxn id="274" idx="3"/>
          </p:cNvCxnSpPr>
          <p:nvPr/>
        </p:nvCxnSpPr>
        <p:spPr>
          <a:xfrm flipH="1">
            <a:off x="7111433" y="2137453"/>
            <a:ext cx="297650" cy="1406367"/>
          </a:xfrm>
          <a:prstGeom prst="curvedConnector3">
            <a:avLst>
              <a:gd name="adj1" fmla="val -76802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44"/>
          <p:cNvCxnSpPr>
            <a:cxnSpLocks/>
            <a:stCxn id="274" idx="1"/>
            <a:endCxn id="278" idx="0"/>
          </p:cNvCxnSpPr>
          <p:nvPr/>
        </p:nvCxnSpPr>
        <p:spPr>
          <a:xfrm rot="10800000" flipV="1">
            <a:off x="2309689" y="3543819"/>
            <a:ext cx="1831145" cy="593527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33" name="Google Shape;530;p82">
            <a:extLst>
              <a:ext uri="{FF2B5EF4-FFF2-40B4-BE49-F238E27FC236}">
                <a16:creationId xmlns:a16="http://schemas.microsoft.com/office/drawing/2014/main" id="{CCDE05CC-2BC0-2242-878F-9266DBB0C31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820139" y="1283227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CD39ED7-986F-C44F-AB9B-9B7D2D7A7297}"/>
              </a:ext>
            </a:extLst>
          </p:cNvPr>
          <p:cNvSpPr txBox="1"/>
          <p:nvPr/>
        </p:nvSpPr>
        <p:spPr>
          <a:xfrm>
            <a:off x="8000141" y="1257005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5" name="Google Shape;530;p82">
            <a:extLst>
              <a:ext uri="{FF2B5EF4-FFF2-40B4-BE49-F238E27FC236}">
                <a16:creationId xmlns:a16="http://schemas.microsoft.com/office/drawing/2014/main" id="{F8762030-AB6E-EA48-94AA-05667E56E0B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646217" y="2464447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EE8DB15-D7EB-AF4A-AF42-E23E858A9200}"/>
              </a:ext>
            </a:extLst>
          </p:cNvPr>
          <p:cNvSpPr txBox="1"/>
          <p:nvPr/>
        </p:nvSpPr>
        <p:spPr>
          <a:xfrm>
            <a:off x="2826219" y="2438225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7" name="Google Shape;530;p82">
            <a:extLst>
              <a:ext uri="{FF2B5EF4-FFF2-40B4-BE49-F238E27FC236}">
                <a16:creationId xmlns:a16="http://schemas.microsoft.com/office/drawing/2014/main" id="{9B0FF9F4-BD74-6D4A-84F0-EEE42E67D71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646217" y="2685179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B8E2FDB-CC58-2148-AEE8-60319C2CDB06}"/>
              </a:ext>
            </a:extLst>
          </p:cNvPr>
          <p:cNvSpPr txBox="1"/>
          <p:nvPr/>
        </p:nvSpPr>
        <p:spPr>
          <a:xfrm>
            <a:off x="2826219" y="2658957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9" name="Google Shape;530;p82">
            <a:extLst>
              <a:ext uri="{FF2B5EF4-FFF2-40B4-BE49-F238E27FC236}">
                <a16:creationId xmlns:a16="http://schemas.microsoft.com/office/drawing/2014/main" id="{B93C8975-AB14-2B4C-ABCD-AAE0570C29D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571396" y="2468443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3C42D55-1755-C841-9C69-D39873572F99}"/>
              </a:ext>
            </a:extLst>
          </p:cNvPr>
          <p:cNvSpPr txBox="1"/>
          <p:nvPr/>
        </p:nvSpPr>
        <p:spPr>
          <a:xfrm>
            <a:off x="6751398" y="2442221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Deep Reinforcement Learning</a:t>
            </a: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892008"/>
            <a:ext cx="5355965" cy="396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Введение в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Deep Reinforcement Learning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422029"/>
            <a:ext cx="5355965" cy="396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Deep Q-Network (DQN)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алгоритм</a:t>
            </a: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2952050"/>
            <a:ext cx="5355965" cy="396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Policy Gradient (PG)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алгоритм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3482071"/>
            <a:ext cx="5355965" cy="396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Actor-Critic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алгоритм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813604" y="1676898"/>
            <a:ext cx="406289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548593" y="1941909"/>
            <a:ext cx="936310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283583" y="2206919"/>
            <a:ext cx="1466331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stCxn id="271" idx="2"/>
            <a:endCxn id="16" idx="1"/>
          </p:cNvCxnSpPr>
          <p:nvPr/>
        </p:nvCxnSpPr>
        <p:spPr>
          <a:xfrm rot="16200000" flipH="1">
            <a:off x="1018572" y="2471930"/>
            <a:ext cx="1996352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/>
        </p:nvGraphicFramePr>
        <p:xfrm>
          <a:off x="5355768" y="573874"/>
          <a:ext cx="2226910" cy="304800"/>
        </p:xfrm>
        <a:graphic>
          <a:graphicData uri="http://schemas.openxmlformats.org/drawingml/2006/table">
            <a:tbl>
              <a:tblPr firstRow="1" bandRow="1"/>
              <a:tblGrid>
                <a:gridCol w="44538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44538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44538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44538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44538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pic>
        <p:nvPicPr>
          <p:cNvPr id="19" name="Google Shape;225;p40">
            <a:extLst>
              <a:ext uri="{FF2B5EF4-FFF2-40B4-BE49-F238E27FC236}">
                <a16:creationId xmlns:a16="http://schemas.microsoft.com/office/drawing/2014/main" id="{B13A7664-1547-E542-9225-83D397A2853C}"/>
              </a:ext>
            </a:extLst>
          </p:cNvPr>
          <p:cNvPicPr preferRelativeResize="0"/>
          <p:nvPr/>
        </p:nvPicPr>
        <p:blipFill>
          <a:blip r:embed="rId3"/>
          <a:srcRect t="10511" b="10511"/>
          <a:stretch/>
        </p:blipFill>
        <p:spPr>
          <a:xfrm>
            <a:off x="683041" y="1881717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" name="Google Shape;225;p40">
            <a:extLst>
              <a:ext uri="{FF2B5EF4-FFF2-40B4-BE49-F238E27FC236}">
                <a16:creationId xmlns:a16="http://schemas.microsoft.com/office/drawing/2014/main" id="{06435085-97BF-3A47-BAD3-9FFAE1250CB4}"/>
              </a:ext>
            </a:extLst>
          </p:cNvPr>
          <p:cNvPicPr preferRelativeResize="0"/>
          <p:nvPr/>
        </p:nvPicPr>
        <p:blipFill>
          <a:blip r:embed="rId4"/>
          <a:srcRect t="12727" b="12727"/>
          <a:stretch/>
        </p:blipFill>
        <p:spPr>
          <a:xfrm>
            <a:off x="683041" y="2941759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" name="Google Shape;234;p40">
            <a:extLst>
              <a:ext uri="{FF2B5EF4-FFF2-40B4-BE49-F238E27FC236}">
                <a16:creationId xmlns:a16="http://schemas.microsoft.com/office/drawing/2014/main" id="{9CA7CE92-EB2F-CA40-973B-6F01B25E969A}"/>
              </a:ext>
            </a:extLst>
          </p:cNvPr>
          <p:cNvPicPr preferRelativeResize="0"/>
          <p:nvPr/>
        </p:nvPicPr>
        <p:blipFill>
          <a:blip r:embed="rId5"/>
          <a:srcRect t="11003" b="11003"/>
          <a:stretch/>
        </p:blipFill>
        <p:spPr>
          <a:xfrm>
            <a:off x="687921" y="3482069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31A30D8-5675-B440-B54C-21D6D109A2DB}"/>
              </a:ext>
            </a:extLst>
          </p:cNvPr>
          <p:cNvSpPr txBox="1"/>
          <p:nvPr/>
        </p:nvSpPr>
        <p:spPr>
          <a:xfrm>
            <a:off x="1154981" y="1975086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15.04 -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EA6FA9-EA02-9B43-B1F3-51DF6032BF05}"/>
              </a:ext>
            </a:extLst>
          </p:cNvPr>
          <p:cNvSpPr txBox="1"/>
          <p:nvPr/>
        </p:nvSpPr>
        <p:spPr>
          <a:xfrm>
            <a:off x="1154981" y="2507396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17.04 -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469429-E854-8246-BDDD-0E981D24B5F6}"/>
              </a:ext>
            </a:extLst>
          </p:cNvPr>
          <p:cNvSpPr txBox="1"/>
          <p:nvPr/>
        </p:nvSpPr>
        <p:spPr>
          <a:xfrm>
            <a:off x="1159189" y="3035128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22.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4 -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48335E-DE4C-9F4D-8D84-C8ABEBCDC383}"/>
              </a:ext>
            </a:extLst>
          </p:cNvPr>
          <p:cNvSpPr txBox="1"/>
          <p:nvPr/>
        </p:nvSpPr>
        <p:spPr>
          <a:xfrm>
            <a:off x="1149571" y="3572582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24.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4 -</a:t>
            </a:r>
          </a:p>
        </p:txBody>
      </p:sp>
      <p:pic>
        <p:nvPicPr>
          <p:cNvPr id="30" name="Google Shape;225;p40">
            <a:extLst>
              <a:ext uri="{FF2B5EF4-FFF2-40B4-BE49-F238E27FC236}">
                <a16:creationId xmlns:a16="http://schemas.microsoft.com/office/drawing/2014/main" id="{F96D2A48-BBCF-C14C-91F5-B1D2D2B8DD05}"/>
              </a:ext>
            </a:extLst>
          </p:cNvPr>
          <p:cNvPicPr preferRelativeResize="0"/>
          <p:nvPr/>
        </p:nvPicPr>
        <p:blipFill>
          <a:blip r:embed="rId4"/>
          <a:srcRect t="12727" b="12727"/>
          <a:stretch/>
        </p:blipFill>
        <p:spPr>
          <a:xfrm>
            <a:off x="683041" y="2431199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" name="Google Shape;530;p82">
            <a:extLst>
              <a:ext uri="{FF2B5EF4-FFF2-40B4-BE49-F238E27FC236}">
                <a16:creationId xmlns:a16="http://schemas.microsoft.com/office/drawing/2014/main" id="{85C6D6D7-CE03-954D-80A0-524917F365D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175215" y="2453420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FDC4025-0516-C64C-B1CE-6EEB38C1DB07}"/>
              </a:ext>
            </a:extLst>
          </p:cNvPr>
          <p:cNvSpPr txBox="1"/>
          <p:nvPr/>
        </p:nvSpPr>
        <p:spPr>
          <a:xfrm rot="20748746">
            <a:off x="7534369" y="2397326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3" name="Google Shape;530;p82">
            <a:extLst>
              <a:ext uri="{FF2B5EF4-FFF2-40B4-BE49-F238E27FC236}">
                <a16:creationId xmlns:a16="http://schemas.microsoft.com/office/drawing/2014/main" id="{1E70FE6D-9707-554D-A77C-32B4E003302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186931" y="3516318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73F6CCE-3421-0F41-BADD-782C8BB884F8}"/>
              </a:ext>
            </a:extLst>
          </p:cNvPr>
          <p:cNvSpPr txBox="1"/>
          <p:nvPr/>
        </p:nvSpPr>
        <p:spPr>
          <a:xfrm rot="20748746">
            <a:off x="7546085" y="3460224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sp>
        <p:nvSpPr>
          <p:cNvPr id="25" name="Google Shape;271;p44">
            <a:extLst>
              <a:ext uri="{FF2B5EF4-FFF2-40B4-BE49-F238E27FC236}">
                <a16:creationId xmlns:a16="http://schemas.microsoft.com/office/drawing/2014/main" id="{6AAFEF18-6AF7-D742-BED8-1EE0FB9F9DFF}"/>
              </a:ext>
            </a:extLst>
          </p:cNvPr>
          <p:cNvSpPr/>
          <p:nvPr/>
        </p:nvSpPr>
        <p:spPr>
          <a:xfrm>
            <a:off x="2226712" y="4014196"/>
            <a:ext cx="5355965" cy="396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TRPO </a:t>
            </a:r>
            <a:r>
              <a:rPr lang="en-US">
                <a:solidFill>
                  <a:srgbClr val="1F1F1F"/>
                </a:solidFill>
                <a:latin typeface="Google Sans"/>
                <a:sym typeface="Roboto"/>
              </a:rPr>
              <a:t>-&gt; PPO</a:t>
            </a:r>
            <a:endParaRPr lang="ru-RU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35" name="Google Shape;271;p44">
            <a:extLst>
              <a:ext uri="{FF2B5EF4-FFF2-40B4-BE49-F238E27FC236}">
                <a16:creationId xmlns:a16="http://schemas.microsoft.com/office/drawing/2014/main" id="{5155F389-DB3A-4A42-A2CE-75E4C4014960}"/>
              </a:ext>
            </a:extLst>
          </p:cNvPr>
          <p:cNvSpPr/>
          <p:nvPr/>
        </p:nvSpPr>
        <p:spPr>
          <a:xfrm>
            <a:off x="2226711" y="4540703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DDPG -&gt; TD3 -&gt; LSTM-TD3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87453B9F-3AC2-D04F-AE18-4F58FD4BFF65}"/>
              </a:ext>
            </a:extLst>
          </p:cNvPr>
          <p:cNvCxnSpPr>
            <a:cxnSpLocks/>
            <a:stCxn id="271" idx="2"/>
            <a:endCxn id="25" idx="1"/>
          </p:cNvCxnSpPr>
          <p:nvPr/>
        </p:nvCxnSpPr>
        <p:spPr>
          <a:xfrm rot="16200000" flipH="1">
            <a:off x="752510" y="2737993"/>
            <a:ext cx="2528477" cy="41992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0DF34340-E2A6-A843-9603-9C8D637AE52D}"/>
              </a:ext>
            </a:extLst>
          </p:cNvPr>
          <p:cNvCxnSpPr>
            <a:cxnSpLocks/>
            <a:stCxn id="271" idx="2"/>
            <a:endCxn id="35" idx="1"/>
          </p:cNvCxnSpPr>
          <p:nvPr/>
        </p:nvCxnSpPr>
        <p:spPr>
          <a:xfrm rot="16200000" flipH="1">
            <a:off x="489255" y="3001247"/>
            <a:ext cx="3054984" cy="41992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oogle Shape;234;p40">
            <a:extLst>
              <a:ext uri="{FF2B5EF4-FFF2-40B4-BE49-F238E27FC236}">
                <a16:creationId xmlns:a16="http://schemas.microsoft.com/office/drawing/2014/main" id="{75B7364F-91B9-874B-8005-BCEE40D16BB7}"/>
              </a:ext>
            </a:extLst>
          </p:cNvPr>
          <p:cNvPicPr preferRelativeResize="0"/>
          <p:nvPr/>
        </p:nvPicPr>
        <p:blipFill>
          <a:blip r:embed="rId3"/>
          <a:srcRect t="10047" b="10047"/>
          <a:stretch/>
        </p:blipFill>
        <p:spPr>
          <a:xfrm>
            <a:off x="687921" y="4002709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174CB2D-C2B2-E141-83F7-704E46E87B04}"/>
              </a:ext>
            </a:extLst>
          </p:cNvPr>
          <p:cNvSpPr txBox="1"/>
          <p:nvPr/>
        </p:nvSpPr>
        <p:spPr>
          <a:xfrm>
            <a:off x="1149571" y="4093222"/>
            <a:ext cx="710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06.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5 -</a:t>
            </a:r>
          </a:p>
        </p:txBody>
      </p:sp>
      <p:pic>
        <p:nvPicPr>
          <p:cNvPr id="40" name="Google Shape;234;p40">
            <a:extLst>
              <a:ext uri="{FF2B5EF4-FFF2-40B4-BE49-F238E27FC236}">
                <a16:creationId xmlns:a16="http://schemas.microsoft.com/office/drawing/2014/main" id="{DBBAD495-2976-9040-BB63-A03D5D5E12D7}"/>
              </a:ext>
            </a:extLst>
          </p:cNvPr>
          <p:cNvPicPr preferRelativeResize="0"/>
          <p:nvPr/>
        </p:nvPicPr>
        <p:blipFill>
          <a:blip r:embed="rId3"/>
          <a:srcRect t="10047" b="10047"/>
          <a:stretch/>
        </p:blipFill>
        <p:spPr>
          <a:xfrm>
            <a:off x="678435" y="4523349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2D8141E-46A4-A04D-9B29-35ACB9D91FC0}"/>
              </a:ext>
            </a:extLst>
          </p:cNvPr>
          <p:cNvSpPr txBox="1"/>
          <p:nvPr/>
        </p:nvSpPr>
        <p:spPr>
          <a:xfrm>
            <a:off x="1140085" y="4613862"/>
            <a:ext cx="708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08.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5 -</a:t>
            </a:r>
          </a:p>
        </p:txBody>
      </p:sp>
    </p:spTree>
    <p:extLst>
      <p:ext uri="{BB962C8B-B14F-4D97-AF65-F5344CB8AC3E}">
        <p14:creationId xmlns:p14="http://schemas.microsoft.com/office/powerpoint/2010/main" val="94913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Маршрут вебинара</a:t>
            </a:r>
            <a:endParaRPr dirty="0"/>
          </a:p>
        </p:txBody>
      </p:sp>
      <p:sp>
        <p:nvSpPr>
          <p:cNvPr id="267" name="Google Shape;267;p52"/>
          <p:cNvSpPr/>
          <p:nvPr/>
        </p:nvSpPr>
        <p:spPr>
          <a:xfrm>
            <a:off x="786525" y="1205525"/>
            <a:ext cx="397213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Знакомство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52"/>
          <p:cNvSpPr/>
          <p:nvPr/>
        </p:nvSpPr>
        <p:spPr>
          <a:xfrm>
            <a:off x="787125" y="1736141"/>
            <a:ext cx="397213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Постановка задачи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52"/>
          <p:cNvSpPr/>
          <p:nvPr/>
        </p:nvSpPr>
        <p:spPr>
          <a:xfrm>
            <a:off x="787125" y="2266757"/>
            <a:ext cx="397213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Policy Gradient (PG)</a:t>
            </a:r>
            <a:endParaRPr sz="1300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52"/>
          <p:cNvSpPr/>
          <p:nvPr/>
        </p:nvSpPr>
        <p:spPr>
          <a:xfrm>
            <a:off x="799825" y="3327989"/>
            <a:ext cx="397213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Twin Deep Deterministic Policy Gradient - TD3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52"/>
          <p:cNvSpPr/>
          <p:nvPr/>
        </p:nvSpPr>
        <p:spPr>
          <a:xfrm>
            <a:off x="774940" y="2797373"/>
            <a:ext cx="397213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Deep Deterministic Policy Gradient (DDPG)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4" name="Google Shape;274;p52"/>
          <p:cNvCxnSpPr>
            <a:cxnSpLocks/>
            <a:stCxn id="267" idx="1"/>
            <a:endCxn id="269" idx="1"/>
          </p:cNvCxnSpPr>
          <p:nvPr/>
        </p:nvCxnSpPr>
        <p:spPr>
          <a:xfrm rot="10800000" flipH="1" flipV="1">
            <a:off x="786525" y="1393625"/>
            <a:ext cx="600" cy="530616"/>
          </a:xfrm>
          <a:prstGeom prst="curvedConnector3">
            <a:avLst>
              <a:gd name="adj1" fmla="val -381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75" name="Google Shape;275;p52"/>
          <p:cNvCxnSpPr>
            <a:cxnSpLocks/>
            <a:stCxn id="269" idx="1"/>
            <a:endCxn id="270" idx="1"/>
          </p:cNvCxnSpPr>
          <p:nvPr/>
        </p:nvCxnSpPr>
        <p:spPr>
          <a:xfrm rot="10800000" flipV="1">
            <a:off x="787125" y="1924241"/>
            <a:ext cx="12700" cy="530616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76" name="Google Shape;276;p52"/>
          <p:cNvCxnSpPr>
            <a:cxnSpLocks/>
            <a:stCxn id="270" idx="1"/>
            <a:endCxn id="272" idx="1"/>
          </p:cNvCxnSpPr>
          <p:nvPr/>
        </p:nvCxnSpPr>
        <p:spPr>
          <a:xfrm rot="10800000" flipV="1">
            <a:off x="774941" y="2454857"/>
            <a:ext cx="12185" cy="530616"/>
          </a:xfrm>
          <a:prstGeom prst="curvedConnector3">
            <a:avLst>
              <a:gd name="adj1" fmla="val 1976077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sp>
        <p:nvSpPr>
          <p:cNvPr id="28" name="Google Shape;272;p52">
            <a:extLst>
              <a:ext uri="{FF2B5EF4-FFF2-40B4-BE49-F238E27FC236}">
                <a16:creationId xmlns:a16="http://schemas.microsoft.com/office/drawing/2014/main" id="{D431EAF1-5808-7F4D-8FC1-9FBBFE2350DA}"/>
              </a:ext>
            </a:extLst>
          </p:cNvPr>
          <p:cNvSpPr/>
          <p:nvPr/>
        </p:nvSpPr>
        <p:spPr>
          <a:xfrm>
            <a:off x="799825" y="3858605"/>
            <a:ext cx="3972136" cy="488144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Term-Memory-based Twin Delayed Deep Deterministic Policy Gradient (LSTM-TD3) 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" name="Google Shape;277;p52">
            <a:extLst>
              <a:ext uri="{FF2B5EF4-FFF2-40B4-BE49-F238E27FC236}">
                <a16:creationId xmlns:a16="http://schemas.microsoft.com/office/drawing/2014/main" id="{DC4A3018-ECE4-2B44-A92A-BC0573E577C3}"/>
              </a:ext>
            </a:extLst>
          </p:cNvPr>
          <p:cNvCxnSpPr>
            <a:cxnSpLocks/>
            <a:stCxn id="272" idx="1"/>
            <a:endCxn id="271" idx="1"/>
          </p:cNvCxnSpPr>
          <p:nvPr/>
        </p:nvCxnSpPr>
        <p:spPr>
          <a:xfrm rot="10800000" flipH="1" flipV="1">
            <a:off x="774939" y="2985473"/>
            <a:ext cx="24885" cy="530616"/>
          </a:xfrm>
          <a:prstGeom prst="curvedConnector3">
            <a:avLst>
              <a:gd name="adj1" fmla="val -918626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30" name="Google Shape;277;p52">
            <a:extLst>
              <a:ext uri="{FF2B5EF4-FFF2-40B4-BE49-F238E27FC236}">
                <a16:creationId xmlns:a16="http://schemas.microsoft.com/office/drawing/2014/main" id="{F7CCCBE8-639F-B943-8316-3A7DD2F0B684}"/>
              </a:ext>
            </a:extLst>
          </p:cNvPr>
          <p:cNvCxnSpPr>
            <a:cxnSpLocks/>
            <a:stCxn id="271" idx="1"/>
            <a:endCxn id="28" idx="1"/>
          </p:cNvCxnSpPr>
          <p:nvPr/>
        </p:nvCxnSpPr>
        <p:spPr>
          <a:xfrm rot="10800000" flipV="1">
            <a:off x="799825" y="3516089"/>
            <a:ext cx="12700" cy="586588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C04FD1A-DAFB-984D-AA84-699B408ECC16}"/>
              </a:ext>
            </a:extLst>
          </p:cNvPr>
          <p:cNvGrpSpPr/>
          <p:nvPr/>
        </p:nvGrpSpPr>
        <p:grpSpPr>
          <a:xfrm>
            <a:off x="5362873" y="598538"/>
            <a:ext cx="3139518" cy="4011545"/>
            <a:chOff x="5362873" y="598538"/>
            <a:chExt cx="3139518" cy="4011545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4B58BFF-5376-8241-BE03-81F21602E0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1890"/>
            <a:stretch/>
          </p:blipFill>
          <p:spPr>
            <a:xfrm>
              <a:off x="5362873" y="598538"/>
              <a:ext cx="3054665" cy="2156936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5DCFFC0-4300-3648-B859-55853B0256D4}"/>
                </a:ext>
              </a:extLst>
            </p:cNvPr>
            <p:cNvSpPr/>
            <p:nvPr/>
          </p:nvSpPr>
          <p:spPr>
            <a:xfrm>
              <a:off x="5389792" y="598538"/>
              <a:ext cx="375746" cy="3436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B71E481-D0AE-1B45-B217-D6E6D62651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8078"/>
            <a:stretch/>
          </p:blipFill>
          <p:spPr>
            <a:xfrm>
              <a:off x="5917445" y="2846057"/>
              <a:ext cx="2500093" cy="1764026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AD1C180-95FC-2843-841A-8EDC89253312}"/>
                </a:ext>
              </a:extLst>
            </p:cNvPr>
            <p:cNvSpPr/>
            <p:nvPr/>
          </p:nvSpPr>
          <p:spPr>
            <a:xfrm>
              <a:off x="8126645" y="2828340"/>
              <a:ext cx="375746" cy="3436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Google Shape;272;p52">
            <a:extLst>
              <a:ext uri="{FF2B5EF4-FFF2-40B4-BE49-F238E27FC236}">
                <a16:creationId xmlns:a16="http://schemas.microsoft.com/office/drawing/2014/main" id="{EB638302-8148-1141-A5F7-CDDDBECF8033}"/>
              </a:ext>
            </a:extLst>
          </p:cNvPr>
          <p:cNvSpPr/>
          <p:nvPr/>
        </p:nvSpPr>
        <p:spPr>
          <a:xfrm>
            <a:off x="812525" y="4501166"/>
            <a:ext cx="3972136" cy="488144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Term-Memory-based Twin Delayed Deep Deterministic Policy Gradient (LSTM-TD3)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" name="Google Shape;277;p52">
            <a:extLst>
              <a:ext uri="{FF2B5EF4-FFF2-40B4-BE49-F238E27FC236}">
                <a16:creationId xmlns:a16="http://schemas.microsoft.com/office/drawing/2014/main" id="{3DD17CD1-DA30-5F4C-B7B6-780F8F6A150F}"/>
              </a:ext>
            </a:extLst>
          </p:cNvPr>
          <p:cNvCxnSpPr>
            <a:cxnSpLocks/>
            <a:stCxn id="28" idx="1"/>
            <a:endCxn id="23" idx="1"/>
          </p:cNvCxnSpPr>
          <p:nvPr/>
        </p:nvCxnSpPr>
        <p:spPr>
          <a:xfrm rot="10800000" flipH="1" flipV="1">
            <a:off x="799825" y="4102676"/>
            <a:ext cx="12700" cy="642561"/>
          </a:xfrm>
          <a:prstGeom prst="curvedConnector3">
            <a:avLst>
              <a:gd name="adj1" fmla="val -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283" name="Google Shape;283;p53"/>
          <p:cNvGraphicFramePr/>
          <p:nvPr>
            <p:extLst>
              <p:ext uri="{D42A27DB-BD31-4B8C-83A1-F6EECF244321}">
                <p14:modId xmlns:p14="http://schemas.microsoft.com/office/powerpoint/2010/main" val="3417675267"/>
              </p:ext>
            </p:extLst>
          </p:nvPr>
        </p:nvGraphicFramePr>
        <p:xfrm>
          <a:off x="952500" y="1544194"/>
          <a:ext cx="7239000" cy="2551500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Понимать пути улучшения алгоритма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Policy Gradient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переход к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Deep Deterministic Policy Gradient (DDPG)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585982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улучшение алгоритма до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Twin Deep Deterministic Policy Gradient - TD3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схему алгоритма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Term-Memory-based Twin Delayed Deep Deterministic Policy Gradient (LSTM-TD3)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схему алгоритма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Term-Memory-based Twin Delayed Deep Deterministic Policy Gradient (LSTM-TD3)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031875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Посмотреть на реализации их в коде</a:t>
                      </a:r>
                      <a:endParaRPr lang="en-US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5483104"/>
                  </a:ext>
                </a:extLst>
              </a:tr>
            </a:tbl>
          </a:graphicData>
        </a:graphic>
      </p:graphicFrame>
      <p:sp>
        <p:nvSpPr>
          <p:cNvPr id="285" name="Google Shape;285;p53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К концу занятия вы сможете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291" name="Google Shape;291;p54"/>
          <p:cNvGraphicFramePr/>
          <p:nvPr>
            <p:extLst>
              <p:ext uri="{D42A27DB-BD31-4B8C-83A1-F6EECF244321}">
                <p14:modId xmlns:p14="http://schemas.microsoft.com/office/powerpoint/2010/main" val="666793034"/>
              </p:ext>
            </p:extLst>
          </p:nvPr>
        </p:nvGraphicFramePr>
        <p:xfrm>
          <a:off x="952500" y="1544194"/>
          <a:ext cx="7239000" cy="1154284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Программировать задачи обучения с подкреплением для окружений большой размерности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непрерывного пространства действий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Понимать работу сложных современных алгоритмов и использовать их в своих проектах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3" name="Google Shape;293;p54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уметь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11773</TotalTime>
  <Words>1490</Words>
  <Application>Microsoft Macintosh PowerPoint</Application>
  <PresentationFormat>On-screen Show (16:9)</PresentationFormat>
  <Paragraphs>297</Paragraphs>
  <Slides>37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AkayaTelivigala</vt:lpstr>
      <vt:lpstr>Google Sans</vt:lpstr>
      <vt:lpstr>Helvetica Neue</vt:lpstr>
      <vt:lpstr>Bradley Hand</vt:lpstr>
      <vt:lpstr>Roboto</vt:lpstr>
      <vt:lpstr>Cambria Math</vt:lpstr>
      <vt:lpstr>source-serif-pro</vt:lpstr>
      <vt:lpstr>Arial</vt:lpstr>
      <vt:lpstr>Светлая тема</vt:lpstr>
      <vt:lpstr>Reinforcement learning DDPG -&gt; TD3</vt:lpstr>
      <vt:lpstr>Проверить, идет ли запись</vt:lpstr>
      <vt:lpstr>Правила вебинара</vt:lpstr>
      <vt:lpstr>Reinforcement learning DDPG -&gt; TD3</vt:lpstr>
      <vt:lpstr>Карта курса</vt:lpstr>
      <vt:lpstr>Программа курса</vt:lpstr>
      <vt:lpstr>Маршрут вебинара</vt:lpstr>
      <vt:lpstr>Цели вебинара</vt:lpstr>
      <vt:lpstr>Смысл</vt:lpstr>
      <vt:lpstr>Алгоритм LSTM-TD3  DDPG -&gt; TD3 -&gt; LSTM-DDPF -&gt; LSTM-TD3</vt:lpstr>
      <vt:lpstr>Модели</vt:lpstr>
      <vt:lpstr>Actor-Critic – достоинства и недостатки</vt:lpstr>
      <vt:lpstr>A2C – достоинства и недостатки</vt:lpstr>
      <vt:lpstr>Алгоритм DDPG</vt:lpstr>
      <vt:lpstr>DDPG – Deep Deterministic Policy Gradient</vt:lpstr>
      <vt:lpstr>Deterministic Policy Gradient Theorem</vt:lpstr>
      <vt:lpstr>Модели</vt:lpstr>
      <vt:lpstr>DDPD – Deep Deterministic Policy Gradient</vt:lpstr>
      <vt:lpstr>DDPD – Deep Deterministic Policy Gradient</vt:lpstr>
      <vt:lpstr>DDPG – достоинства и недостатки</vt:lpstr>
      <vt:lpstr>Алгоритм TD3</vt:lpstr>
      <vt:lpstr>Twin Deep Deterministic Policy Gradient - TD3</vt:lpstr>
      <vt:lpstr>Twin Deep Deterministic Policy Gradient - TD3</vt:lpstr>
      <vt:lpstr>LSTM</vt:lpstr>
      <vt:lpstr>Term-Memory-based Deep Deterministic Policy Gradient (LSTM-DDPG)</vt:lpstr>
      <vt:lpstr>Term-Memory-based Twin Delayed Deep Deterministic Policy Gradient (LSTM-TD3)</vt:lpstr>
      <vt:lpstr>Transformers in RL</vt:lpstr>
      <vt:lpstr>Развитие рекурентных сетей</vt:lpstr>
      <vt:lpstr>Main idea</vt:lpstr>
      <vt:lpstr>Практика</vt:lpstr>
      <vt:lpstr>Практика</vt:lpstr>
      <vt:lpstr>Список материалов для изучения</vt:lpstr>
      <vt:lpstr>Вопросы?</vt:lpstr>
      <vt:lpstr>Рефлексия</vt:lpstr>
      <vt:lpstr>Цели вебинара</vt:lpstr>
      <vt:lpstr>Заполните, пожалуйста, опрос о занятии по ссылке в чате</vt:lpstr>
      <vt:lpstr>Cледующие вебинары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курса название темы вебинара </dc:title>
  <cp:lastModifiedBy>Стурейко Игорь Олегович</cp:lastModifiedBy>
  <cp:revision>100</cp:revision>
  <dcterms:modified xsi:type="dcterms:W3CDTF">2024-05-08T15:24:09Z</dcterms:modified>
</cp:coreProperties>
</file>